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9"/>
  </p:notesMasterIdLst>
  <p:sldIdLst>
    <p:sldId id="407" r:id="rId3"/>
    <p:sldId id="408" r:id="rId4"/>
    <p:sldId id="435" r:id="rId5"/>
    <p:sldId id="434" r:id="rId6"/>
    <p:sldId id="436" r:id="rId7"/>
    <p:sldId id="437" r:id="rId8"/>
    <p:sldId id="438" r:id="rId9"/>
    <p:sldId id="440" r:id="rId10"/>
    <p:sldId id="439" r:id="rId11"/>
    <p:sldId id="442" r:id="rId12"/>
    <p:sldId id="443" r:id="rId13"/>
    <p:sldId id="444" r:id="rId14"/>
    <p:sldId id="433" r:id="rId15"/>
    <p:sldId id="446" r:id="rId16"/>
    <p:sldId id="447" r:id="rId17"/>
    <p:sldId id="448" r:id="rId18"/>
    <p:sldId id="449" r:id="rId19"/>
    <p:sldId id="450" r:id="rId20"/>
    <p:sldId id="451" r:id="rId21"/>
    <p:sldId id="452" r:id="rId22"/>
    <p:sldId id="453" r:id="rId23"/>
    <p:sldId id="454" r:id="rId24"/>
    <p:sldId id="455" r:id="rId25"/>
    <p:sldId id="322" r:id="rId26"/>
    <p:sldId id="456" r:id="rId27"/>
    <p:sldId id="45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348" autoAdjust="0"/>
    <p:restoredTop sz="96296"/>
  </p:normalViewPr>
  <p:slideViewPr>
    <p:cSldViewPr snapToGrid="0">
      <p:cViewPr varScale="1">
        <p:scale>
          <a:sx n="109" d="100"/>
          <a:sy n="109" d="100"/>
        </p:scale>
        <p:origin x="40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openxmlformats.org/officeDocument/2006/relationships/oleObject" Target="file:////Users/rishabhpandey/Desktop/Spring%202021/Data%20Analytics/Regression_Accuracy.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rishabhpandey/Desktop/Spring%202021/Data%20Analytics/Regression_Accuracy.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rishabhpandey/Desktop/Spring%202021/Data%20Analytics/Regression_Accuracy.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Sheet2!$C$15</c:f>
              <c:strCache>
                <c:ptCount val="1"/>
                <c:pt idx="0">
                  <c:v>NPHI</c:v>
                </c:pt>
              </c:strCache>
            </c:strRef>
          </c:tx>
          <c:spPr>
            <a:solidFill>
              <a:schemeClr val="accent1"/>
            </a:solidFill>
            <a:ln>
              <a:noFill/>
            </a:ln>
            <a:effectLst/>
          </c:spPr>
          <c:invertIfNegative val="0"/>
          <c:cat>
            <c:strRef>
              <c:f>Sheet2!$D$14:$H$14</c:f>
              <c:strCache>
                <c:ptCount val="5"/>
                <c:pt idx="0">
                  <c:v>RF</c:v>
                </c:pt>
                <c:pt idx="1">
                  <c:v>KNN</c:v>
                </c:pt>
                <c:pt idx="2">
                  <c:v>Linear</c:v>
                </c:pt>
                <c:pt idx="3">
                  <c:v>SVR</c:v>
                </c:pt>
                <c:pt idx="4">
                  <c:v>MLP</c:v>
                </c:pt>
              </c:strCache>
            </c:strRef>
          </c:cat>
          <c:val>
            <c:numRef>
              <c:f>Sheet2!$D$15:$H$15</c:f>
              <c:numCache>
                <c:formatCode>0.0000</c:formatCode>
                <c:ptCount val="5"/>
                <c:pt idx="0">
                  <c:v>2.7594999433955599E-2</c:v>
                </c:pt>
                <c:pt idx="1">
                  <c:v>3.0069131315429001E-2</c:v>
                </c:pt>
                <c:pt idx="2">
                  <c:v>4.2618016231763402E-2</c:v>
                </c:pt>
                <c:pt idx="3">
                  <c:v>3.1269633738460402E-2</c:v>
                </c:pt>
                <c:pt idx="4">
                  <c:v>3.10405483589054E-2</c:v>
                </c:pt>
              </c:numCache>
            </c:numRef>
          </c:val>
          <c:extLst>
            <c:ext xmlns:c16="http://schemas.microsoft.com/office/drawing/2014/chart" uri="{C3380CC4-5D6E-409C-BE32-E72D297353CC}">
              <c16:uniqueId val="{00000000-ED00-FF46-8DBA-B6C2E90C0DC5}"/>
            </c:ext>
          </c:extLst>
        </c:ser>
        <c:ser>
          <c:idx val="1"/>
          <c:order val="1"/>
          <c:tx>
            <c:strRef>
              <c:f>Sheet2!$C$16</c:f>
              <c:strCache>
                <c:ptCount val="1"/>
                <c:pt idx="0">
                  <c:v>DTCO</c:v>
                </c:pt>
              </c:strCache>
            </c:strRef>
          </c:tx>
          <c:spPr>
            <a:solidFill>
              <a:schemeClr val="accent2"/>
            </a:solidFill>
            <a:ln>
              <a:noFill/>
            </a:ln>
            <a:effectLst/>
          </c:spPr>
          <c:invertIfNegative val="0"/>
          <c:cat>
            <c:strRef>
              <c:f>Sheet2!$D$14:$H$14</c:f>
              <c:strCache>
                <c:ptCount val="5"/>
                <c:pt idx="0">
                  <c:v>RF</c:v>
                </c:pt>
                <c:pt idx="1">
                  <c:v>KNN</c:v>
                </c:pt>
                <c:pt idx="2">
                  <c:v>Linear</c:v>
                </c:pt>
                <c:pt idx="3">
                  <c:v>SVR</c:v>
                </c:pt>
                <c:pt idx="4">
                  <c:v>MLP</c:v>
                </c:pt>
              </c:strCache>
            </c:strRef>
          </c:cat>
          <c:val>
            <c:numRef>
              <c:f>Sheet2!$D$16:$H$16</c:f>
              <c:numCache>
                <c:formatCode>General</c:formatCode>
                <c:ptCount val="5"/>
              </c:numCache>
            </c:numRef>
          </c:val>
          <c:extLst>
            <c:ext xmlns:c16="http://schemas.microsoft.com/office/drawing/2014/chart" uri="{C3380CC4-5D6E-409C-BE32-E72D297353CC}">
              <c16:uniqueId val="{00000001-ED00-FF46-8DBA-B6C2E90C0DC5}"/>
            </c:ext>
          </c:extLst>
        </c:ser>
        <c:ser>
          <c:idx val="2"/>
          <c:order val="2"/>
          <c:tx>
            <c:strRef>
              <c:f>Sheet2!$C$17</c:f>
              <c:strCache>
                <c:ptCount val="1"/>
                <c:pt idx="0">
                  <c:v>RHOB</c:v>
                </c:pt>
              </c:strCache>
            </c:strRef>
          </c:tx>
          <c:spPr>
            <a:solidFill>
              <a:schemeClr val="accent3"/>
            </a:solidFill>
            <a:ln>
              <a:noFill/>
            </a:ln>
            <a:effectLst/>
          </c:spPr>
          <c:invertIfNegative val="0"/>
          <c:cat>
            <c:strRef>
              <c:f>Sheet2!$D$14:$H$14</c:f>
              <c:strCache>
                <c:ptCount val="5"/>
                <c:pt idx="0">
                  <c:v>RF</c:v>
                </c:pt>
                <c:pt idx="1">
                  <c:v>KNN</c:v>
                </c:pt>
                <c:pt idx="2">
                  <c:v>Linear</c:v>
                </c:pt>
                <c:pt idx="3">
                  <c:v>SVR</c:v>
                </c:pt>
                <c:pt idx="4">
                  <c:v>MLP</c:v>
                </c:pt>
              </c:strCache>
            </c:strRef>
          </c:cat>
          <c:val>
            <c:numRef>
              <c:f>Sheet2!$D$17:$H$17</c:f>
              <c:numCache>
                <c:formatCode>0.0000</c:formatCode>
                <c:ptCount val="5"/>
                <c:pt idx="0">
                  <c:v>3.1154731501559001E-2</c:v>
                </c:pt>
                <c:pt idx="1">
                  <c:v>3.1219554743727701E-2</c:v>
                </c:pt>
                <c:pt idx="2">
                  <c:v>3.4891041040513902E-2</c:v>
                </c:pt>
                <c:pt idx="3">
                  <c:v>3.1154731501559001E-2</c:v>
                </c:pt>
                <c:pt idx="4">
                  <c:v>3.4819514114202303E-2</c:v>
                </c:pt>
              </c:numCache>
            </c:numRef>
          </c:val>
          <c:extLst>
            <c:ext xmlns:c16="http://schemas.microsoft.com/office/drawing/2014/chart" uri="{C3380CC4-5D6E-409C-BE32-E72D297353CC}">
              <c16:uniqueId val="{00000002-ED00-FF46-8DBA-B6C2E90C0DC5}"/>
            </c:ext>
          </c:extLst>
        </c:ser>
        <c:dLbls>
          <c:showLegendKey val="0"/>
          <c:showVal val="0"/>
          <c:showCatName val="0"/>
          <c:showSerName val="0"/>
          <c:showPercent val="0"/>
          <c:showBubbleSize val="0"/>
        </c:dLbls>
        <c:gapWidth val="219"/>
        <c:overlap val="-27"/>
        <c:axId val="611470528"/>
        <c:axId val="611472976"/>
      </c:barChart>
      <c:catAx>
        <c:axId val="6114705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611472976"/>
        <c:crosses val="autoZero"/>
        <c:auto val="1"/>
        <c:lblAlgn val="ctr"/>
        <c:lblOffset val="100"/>
        <c:noMultiLvlLbl val="0"/>
      </c:catAx>
      <c:valAx>
        <c:axId val="611472976"/>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sz="1500"/>
                  <a:t>RMSE</a:t>
                </a:r>
                <a:r>
                  <a:rPr lang="en-US" sz="1500" baseline="0"/>
                  <a:t> </a:t>
                </a:r>
                <a:endParaRPr lang="en-US" sz="1500"/>
              </a:p>
            </c:rich>
          </c:tx>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611470528"/>
        <c:crosses val="autoZero"/>
        <c:crossBetween val="between"/>
        <c:majorUnit val="1.0000000000000002E-2"/>
      </c:valAx>
      <c:spPr>
        <a:noFill/>
        <a:ln>
          <a:noFill/>
        </a:ln>
        <a:effectLst/>
      </c:spPr>
    </c:plotArea>
    <c:legend>
      <c:legendPos val="b"/>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Sheet2!$C$23</c:f>
              <c:strCache>
                <c:ptCount val="1"/>
                <c:pt idx="0">
                  <c:v>DTCO</c:v>
                </c:pt>
              </c:strCache>
            </c:strRef>
          </c:tx>
          <c:spPr>
            <a:solidFill>
              <a:schemeClr val="accent2"/>
            </a:solidFill>
            <a:ln>
              <a:solidFill>
                <a:schemeClr val="accent2"/>
              </a:solidFill>
            </a:ln>
            <a:effectLst/>
          </c:spPr>
          <c:invertIfNegative val="0"/>
          <c:cat>
            <c:strRef>
              <c:f>Sheet2!$D$22:$H$22</c:f>
              <c:strCache>
                <c:ptCount val="5"/>
                <c:pt idx="0">
                  <c:v>RF</c:v>
                </c:pt>
                <c:pt idx="1">
                  <c:v>KNN</c:v>
                </c:pt>
                <c:pt idx="2">
                  <c:v>Linear</c:v>
                </c:pt>
                <c:pt idx="3">
                  <c:v>SVR</c:v>
                </c:pt>
                <c:pt idx="4">
                  <c:v>MLP</c:v>
                </c:pt>
              </c:strCache>
            </c:strRef>
          </c:cat>
          <c:val>
            <c:numRef>
              <c:f>Sheet2!$D$23:$H$23</c:f>
              <c:numCache>
                <c:formatCode>0.0000</c:formatCode>
                <c:ptCount val="5"/>
                <c:pt idx="0">
                  <c:v>6.1790041274462597</c:v>
                </c:pt>
                <c:pt idx="1">
                  <c:v>6.3867830720748398</c:v>
                </c:pt>
                <c:pt idx="2">
                  <c:v>8.3974803287266599</c:v>
                </c:pt>
                <c:pt idx="3">
                  <c:v>6.0383126985298201</c:v>
                </c:pt>
                <c:pt idx="4">
                  <c:v>6.2548814912340402</c:v>
                </c:pt>
              </c:numCache>
            </c:numRef>
          </c:val>
          <c:extLst>
            <c:ext xmlns:c16="http://schemas.microsoft.com/office/drawing/2014/chart" uri="{C3380CC4-5D6E-409C-BE32-E72D297353CC}">
              <c16:uniqueId val="{00000000-415B-0D4C-8D8E-2F8D3538D169}"/>
            </c:ext>
          </c:extLst>
        </c:ser>
        <c:dLbls>
          <c:showLegendKey val="0"/>
          <c:showVal val="0"/>
          <c:showCatName val="0"/>
          <c:showSerName val="0"/>
          <c:showPercent val="0"/>
          <c:showBubbleSize val="0"/>
        </c:dLbls>
        <c:gapWidth val="219"/>
        <c:overlap val="-27"/>
        <c:axId val="1166408272"/>
        <c:axId val="1166409920"/>
      </c:barChart>
      <c:catAx>
        <c:axId val="1166408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1166409920"/>
        <c:crosses val="autoZero"/>
        <c:auto val="1"/>
        <c:lblAlgn val="ctr"/>
        <c:lblOffset val="100"/>
        <c:noMultiLvlLbl val="0"/>
      </c:catAx>
      <c:valAx>
        <c:axId val="11664099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sz="1500"/>
                  <a:t>RMSE</a:t>
                </a:r>
              </a:p>
            </c:rich>
          </c:tx>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11664082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4652135306004919E-2"/>
          <c:y val="6.7366520005426034E-2"/>
          <c:w val="0.89580963064492358"/>
          <c:h val="0.79700759721065184"/>
        </c:manualLayout>
      </c:layout>
      <c:barChart>
        <c:barDir val="col"/>
        <c:grouping val="clustered"/>
        <c:varyColors val="0"/>
        <c:ser>
          <c:idx val="0"/>
          <c:order val="0"/>
          <c:tx>
            <c:strRef>
              <c:f>Sheet2!$C$4</c:f>
              <c:strCache>
                <c:ptCount val="1"/>
                <c:pt idx="0">
                  <c:v>NPHI</c:v>
                </c:pt>
              </c:strCache>
            </c:strRef>
          </c:tx>
          <c:spPr>
            <a:solidFill>
              <a:schemeClr val="accent1"/>
            </a:solidFill>
            <a:ln>
              <a:noFill/>
            </a:ln>
            <a:effectLst/>
          </c:spPr>
          <c:invertIfNegative val="0"/>
          <c:cat>
            <c:strRef>
              <c:f>Sheet2!$D$3:$H$3</c:f>
              <c:strCache>
                <c:ptCount val="5"/>
                <c:pt idx="0">
                  <c:v>RF</c:v>
                </c:pt>
                <c:pt idx="1">
                  <c:v>KNN</c:v>
                </c:pt>
                <c:pt idx="2">
                  <c:v>Linear</c:v>
                </c:pt>
                <c:pt idx="3">
                  <c:v>SVR</c:v>
                </c:pt>
                <c:pt idx="4">
                  <c:v>MLP</c:v>
                </c:pt>
              </c:strCache>
            </c:strRef>
          </c:cat>
          <c:val>
            <c:numRef>
              <c:f>Sheet2!$D$4:$H$4</c:f>
              <c:numCache>
                <c:formatCode>General</c:formatCode>
                <c:ptCount val="5"/>
                <c:pt idx="0">
                  <c:v>82.16</c:v>
                </c:pt>
                <c:pt idx="1">
                  <c:v>81.59</c:v>
                </c:pt>
                <c:pt idx="2">
                  <c:v>69.180000000000007</c:v>
                </c:pt>
                <c:pt idx="3">
                  <c:v>79.63</c:v>
                </c:pt>
                <c:pt idx="4">
                  <c:v>80.040000000000006</c:v>
                </c:pt>
              </c:numCache>
            </c:numRef>
          </c:val>
          <c:extLst>
            <c:ext xmlns:c16="http://schemas.microsoft.com/office/drawing/2014/chart" uri="{C3380CC4-5D6E-409C-BE32-E72D297353CC}">
              <c16:uniqueId val="{00000000-6F30-934D-98CA-3D512A2733B6}"/>
            </c:ext>
          </c:extLst>
        </c:ser>
        <c:ser>
          <c:idx val="1"/>
          <c:order val="1"/>
          <c:tx>
            <c:strRef>
              <c:f>Sheet2!$C$5</c:f>
              <c:strCache>
                <c:ptCount val="1"/>
                <c:pt idx="0">
                  <c:v>DTCO</c:v>
                </c:pt>
              </c:strCache>
            </c:strRef>
          </c:tx>
          <c:spPr>
            <a:solidFill>
              <a:schemeClr val="accent2"/>
            </a:solidFill>
            <a:ln>
              <a:noFill/>
            </a:ln>
            <a:effectLst/>
          </c:spPr>
          <c:invertIfNegative val="0"/>
          <c:cat>
            <c:strRef>
              <c:f>Sheet2!$D$3:$H$3</c:f>
              <c:strCache>
                <c:ptCount val="5"/>
                <c:pt idx="0">
                  <c:v>RF</c:v>
                </c:pt>
                <c:pt idx="1">
                  <c:v>KNN</c:v>
                </c:pt>
                <c:pt idx="2">
                  <c:v>Linear</c:v>
                </c:pt>
                <c:pt idx="3">
                  <c:v>SVR</c:v>
                </c:pt>
                <c:pt idx="4">
                  <c:v>MLP</c:v>
                </c:pt>
              </c:strCache>
            </c:strRef>
          </c:cat>
          <c:val>
            <c:numRef>
              <c:f>Sheet2!$D$5:$H$5</c:f>
              <c:numCache>
                <c:formatCode>General</c:formatCode>
                <c:ptCount val="5"/>
                <c:pt idx="0">
                  <c:v>94.19</c:v>
                </c:pt>
                <c:pt idx="1">
                  <c:v>94.22</c:v>
                </c:pt>
                <c:pt idx="2">
                  <c:v>91.02</c:v>
                </c:pt>
                <c:pt idx="3">
                  <c:v>94.5</c:v>
                </c:pt>
                <c:pt idx="4">
                  <c:v>94</c:v>
                </c:pt>
              </c:numCache>
            </c:numRef>
          </c:val>
          <c:extLst>
            <c:ext xmlns:c16="http://schemas.microsoft.com/office/drawing/2014/chart" uri="{C3380CC4-5D6E-409C-BE32-E72D297353CC}">
              <c16:uniqueId val="{00000001-6F30-934D-98CA-3D512A2733B6}"/>
            </c:ext>
          </c:extLst>
        </c:ser>
        <c:ser>
          <c:idx val="2"/>
          <c:order val="2"/>
          <c:tx>
            <c:strRef>
              <c:f>Sheet2!$C$6</c:f>
              <c:strCache>
                <c:ptCount val="1"/>
                <c:pt idx="0">
                  <c:v>RHOB</c:v>
                </c:pt>
              </c:strCache>
            </c:strRef>
          </c:tx>
          <c:spPr>
            <a:solidFill>
              <a:schemeClr val="accent3"/>
            </a:solidFill>
            <a:ln>
              <a:noFill/>
            </a:ln>
            <a:effectLst/>
          </c:spPr>
          <c:invertIfNegative val="0"/>
          <c:cat>
            <c:strRef>
              <c:f>Sheet2!$D$3:$H$3</c:f>
              <c:strCache>
                <c:ptCount val="5"/>
                <c:pt idx="0">
                  <c:v>RF</c:v>
                </c:pt>
                <c:pt idx="1">
                  <c:v>KNN</c:v>
                </c:pt>
                <c:pt idx="2">
                  <c:v>Linear</c:v>
                </c:pt>
                <c:pt idx="3">
                  <c:v>SVR</c:v>
                </c:pt>
                <c:pt idx="4">
                  <c:v>MLP</c:v>
                </c:pt>
              </c:strCache>
            </c:strRef>
          </c:cat>
          <c:val>
            <c:numRef>
              <c:f>Sheet2!$D$6:$H$6</c:f>
              <c:numCache>
                <c:formatCode>General</c:formatCode>
                <c:ptCount val="5"/>
                <c:pt idx="0">
                  <c:v>99.11</c:v>
                </c:pt>
                <c:pt idx="1">
                  <c:v>99.1</c:v>
                </c:pt>
                <c:pt idx="2">
                  <c:v>98.98</c:v>
                </c:pt>
                <c:pt idx="3">
                  <c:v>99.11</c:v>
                </c:pt>
                <c:pt idx="4">
                  <c:v>98.98</c:v>
                </c:pt>
              </c:numCache>
            </c:numRef>
          </c:val>
          <c:extLst>
            <c:ext xmlns:c16="http://schemas.microsoft.com/office/drawing/2014/chart" uri="{C3380CC4-5D6E-409C-BE32-E72D297353CC}">
              <c16:uniqueId val="{00000002-6F30-934D-98CA-3D512A2733B6}"/>
            </c:ext>
          </c:extLst>
        </c:ser>
        <c:dLbls>
          <c:showLegendKey val="0"/>
          <c:showVal val="0"/>
          <c:showCatName val="0"/>
          <c:showSerName val="0"/>
          <c:showPercent val="0"/>
          <c:showBubbleSize val="0"/>
        </c:dLbls>
        <c:gapWidth val="219"/>
        <c:overlap val="-27"/>
        <c:axId val="631334880"/>
        <c:axId val="631336560"/>
      </c:barChart>
      <c:catAx>
        <c:axId val="6313348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631336560"/>
        <c:crosses val="autoZero"/>
        <c:auto val="1"/>
        <c:lblAlgn val="ctr"/>
        <c:lblOffset val="100"/>
        <c:noMultiLvlLbl val="0"/>
      </c:catAx>
      <c:valAx>
        <c:axId val="631336560"/>
        <c:scaling>
          <c:orientation val="minMax"/>
          <c:max val="12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500" dirty="0"/>
                  <a:t>Accuracy</a:t>
                </a:r>
              </a:p>
            </c:rich>
          </c:tx>
          <c:layout>
            <c:manualLayout>
              <c:xMode val="edge"/>
              <c:yMode val="edge"/>
              <c:x val="1.1328724600687236E-2"/>
              <c:y val="0.4020087812811106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631334880"/>
        <c:crosses val="autoZero"/>
        <c:crossBetween val="between"/>
        <c:majorUnit val="20"/>
      </c:valAx>
      <c:spPr>
        <a:noFill/>
        <a:ln>
          <a:noFill/>
        </a:ln>
        <a:effectLst/>
      </c:spPr>
    </c:plotArea>
    <c:legend>
      <c:legendPos val="b"/>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6D1A93-E248-3E4C-B7ED-7817AAF3FAF1}" type="datetimeFigureOut">
              <a:rPr lang="en-US" smtClean="0"/>
              <a:t>4/29/21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34DDD6-1257-1E42-86EF-BC73C9C22F48}" type="slidenum">
              <a:rPr lang="en-US" smtClean="0"/>
              <a:t>‹#›</a:t>
            </a:fld>
            <a:endParaRPr lang="en-US"/>
          </a:p>
        </p:txBody>
      </p:sp>
    </p:spTree>
    <p:extLst>
      <p:ext uri="{BB962C8B-B14F-4D97-AF65-F5344CB8AC3E}">
        <p14:creationId xmlns:p14="http://schemas.microsoft.com/office/powerpoint/2010/main" val="3985999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all know that geophysical logs are extremely important for subsurface resource estimation but at field wireline measurements are particularly deployed on well by well basis as they are expensive and sometimes are even not available for every well. </a:t>
            </a:r>
          </a:p>
          <a:p>
            <a:endParaRPr lang="en-US" dirty="0"/>
          </a:p>
          <a:p>
            <a:r>
              <a:rPr lang="en-US" dirty="0"/>
              <a:t>What we have is the recoded drilling data. So a tool to predict rock </a:t>
            </a:r>
            <a:r>
              <a:rPr lang="en-GB" dirty="0"/>
              <a:t>properties from drilling parameters can help companies make an informed decision and save them thousand of dollars </a:t>
            </a:r>
            <a:endParaRPr lang="en-US" dirty="0"/>
          </a:p>
        </p:txBody>
      </p:sp>
      <p:sp>
        <p:nvSpPr>
          <p:cNvPr id="4" name="Slide Number Placeholder 3"/>
          <p:cNvSpPr>
            <a:spLocks noGrp="1"/>
          </p:cNvSpPr>
          <p:nvPr>
            <p:ph type="sldNum" sz="quarter" idx="5"/>
          </p:nvPr>
        </p:nvSpPr>
        <p:spPr/>
        <p:txBody>
          <a:bodyPr/>
          <a:lstStyle/>
          <a:p>
            <a:fld id="{0834DDD6-1257-1E42-86EF-BC73C9C22F48}" type="slidenum">
              <a:rPr lang="en-US" smtClean="0"/>
              <a:t>2</a:t>
            </a:fld>
            <a:endParaRPr lang="en-US"/>
          </a:p>
        </p:txBody>
      </p:sp>
    </p:spTree>
    <p:extLst>
      <p:ext uri="{BB962C8B-B14F-4D97-AF65-F5344CB8AC3E}">
        <p14:creationId xmlns:p14="http://schemas.microsoft.com/office/powerpoint/2010/main" val="2016458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objective of my work is to …</a:t>
            </a:r>
          </a:p>
        </p:txBody>
      </p:sp>
      <p:sp>
        <p:nvSpPr>
          <p:cNvPr id="4" name="Slide Number Placeholder 3"/>
          <p:cNvSpPr>
            <a:spLocks noGrp="1"/>
          </p:cNvSpPr>
          <p:nvPr>
            <p:ph type="sldNum" sz="quarter" idx="5"/>
          </p:nvPr>
        </p:nvSpPr>
        <p:spPr/>
        <p:txBody>
          <a:bodyPr/>
          <a:lstStyle/>
          <a:p>
            <a:fld id="{0834DDD6-1257-1E42-86EF-BC73C9C22F48}" type="slidenum">
              <a:rPr lang="en-US" smtClean="0"/>
              <a:t>3</a:t>
            </a:fld>
            <a:endParaRPr lang="en-US"/>
          </a:p>
        </p:txBody>
      </p:sp>
    </p:spTree>
    <p:extLst>
      <p:ext uri="{BB962C8B-B14F-4D97-AF65-F5344CB8AC3E}">
        <p14:creationId xmlns:p14="http://schemas.microsoft.com/office/powerpoint/2010/main" val="262062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34DDD6-1257-1E42-86EF-BC73C9C22F48}" type="slidenum">
              <a:rPr lang="en-US" smtClean="0"/>
              <a:t>5</a:t>
            </a:fld>
            <a:endParaRPr lang="en-US"/>
          </a:p>
        </p:txBody>
      </p:sp>
    </p:spTree>
    <p:extLst>
      <p:ext uri="{BB962C8B-B14F-4D97-AF65-F5344CB8AC3E}">
        <p14:creationId xmlns:p14="http://schemas.microsoft.com/office/powerpoint/2010/main" val="2867546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analyzing the matrix scatter plots of neutron porosity and bulk density we can say outliers have been removed.</a:t>
            </a:r>
          </a:p>
        </p:txBody>
      </p:sp>
      <p:sp>
        <p:nvSpPr>
          <p:cNvPr id="4" name="Slide Number Placeholder 3"/>
          <p:cNvSpPr>
            <a:spLocks noGrp="1"/>
          </p:cNvSpPr>
          <p:nvPr>
            <p:ph type="sldNum" sz="quarter" idx="5"/>
          </p:nvPr>
        </p:nvSpPr>
        <p:spPr/>
        <p:txBody>
          <a:bodyPr/>
          <a:lstStyle/>
          <a:p>
            <a:fld id="{0834DDD6-1257-1E42-86EF-BC73C9C22F48}" type="slidenum">
              <a:rPr lang="en-US" smtClean="0"/>
              <a:t>6</a:t>
            </a:fld>
            <a:endParaRPr lang="en-US"/>
          </a:p>
        </p:txBody>
      </p:sp>
    </p:spTree>
    <p:extLst>
      <p:ext uri="{BB962C8B-B14F-4D97-AF65-F5344CB8AC3E}">
        <p14:creationId xmlns:p14="http://schemas.microsoft.com/office/powerpoint/2010/main" val="15648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Removal of outliers can be confirmed from the box plots.</a:t>
            </a:r>
          </a:p>
        </p:txBody>
      </p:sp>
      <p:sp>
        <p:nvSpPr>
          <p:cNvPr id="4" name="Slide Number Placeholder 3"/>
          <p:cNvSpPr>
            <a:spLocks noGrp="1"/>
          </p:cNvSpPr>
          <p:nvPr>
            <p:ph type="sldNum" sz="quarter" idx="5"/>
          </p:nvPr>
        </p:nvSpPr>
        <p:spPr/>
        <p:txBody>
          <a:bodyPr/>
          <a:lstStyle/>
          <a:p>
            <a:fld id="{0834DDD6-1257-1E42-86EF-BC73C9C22F48}" type="slidenum">
              <a:rPr lang="en-US" smtClean="0"/>
              <a:t>7</a:t>
            </a:fld>
            <a:endParaRPr lang="en-US"/>
          </a:p>
        </p:txBody>
      </p:sp>
    </p:spTree>
    <p:extLst>
      <p:ext uri="{BB962C8B-B14F-4D97-AF65-F5344CB8AC3E}">
        <p14:creationId xmlns:p14="http://schemas.microsoft.com/office/powerpoint/2010/main" val="2081405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analyzing the matrix scatter plots we can say outliers have been removed from ROP, Torque, WOB, Flow and MSE</a:t>
            </a:r>
          </a:p>
          <a:p>
            <a:endParaRPr lang="en-US" dirty="0"/>
          </a:p>
        </p:txBody>
      </p:sp>
      <p:sp>
        <p:nvSpPr>
          <p:cNvPr id="4" name="Slide Number Placeholder 3"/>
          <p:cNvSpPr>
            <a:spLocks noGrp="1"/>
          </p:cNvSpPr>
          <p:nvPr>
            <p:ph type="sldNum" sz="quarter" idx="5"/>
          </p:nvPr>
        </p:nvSpPr>
        <p:spPr/>
        <p:txBody>
          <a:bodyPr/>
          <a:lstStyle/>
          <a:p>
            <a:fld id="{0834DDD6-1257-1E42-86EF-BC73C9C22F48}" type="slidenum">
              <a:rPr lang="en-US" smtClean="0"/>
              <a:t>8</a:t>
            </a:fld>
            <a:endParaRPr lang="en-US"/>
          </a:p>
        </p:txBody>
      </p:sp>
    </p:spTree>
    <p:extLst>
      <p:ext uri="{BB962C8B-B14F-4D97-AF65-F5344CB8AC3E}">
        <p14:creationId xmlns:p14="http://schemas.microsoft.com/office/powerpoint/2010/main" val="3926612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analyzing here we can say negative MSE,  zero ROP, Zero WOB have been removed</a:t>
            </a:r>
          </a:p>
        </p:txBody>
      </p:sp>
      <p:sp>
        <p:nvSpPr>
          <p:cNvPr id="4" name="Slide Number Placeholder 3"/>
          <p:cNvSpPr>
            <a:spLocks noGrp="1"/>
          </p:cNvSpPr>
          <p:nvPr>
            <p:ph type="sldNum" sz="quarter" idx="5"/>
          </p:nvPr>
        </p:nvSpPr>
        <p:spPr/>
        <p:txBody>
          <a:bodyPr/>
          <a:lstStyle/>
          <a:p>
            <a:fld id="{0834DDD6-1257-1E42-86EF-BC73C9C22F48}" type="slidenum">
              <a:rPr lang="en-US" smtClean="0"/>
              <a:t>9</a:t>
            </a:fld>
            <a:endParaRPr lang="en-US"/>
          </a:p>
        </p:txBody>
      </p:sp>
    </p:spTree>
    <p:extLst>
      <p:ext uri="{BB962C8B-B14F-4D97-AF65-F5344CB8AC3E}">
        <p14:creationId xmlns:p14="http://schemas.microsoft.com/office/powerpoint/2010/main" val="1781817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Depth in drilling data had a difference of 1 ft while depth in log data had a difference 0.5 ft. So I did merge both drilling ang log data by keeping depth common which made the data continuous.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Scatter plots here shows the relationship between drilling data, bulk density, compressional sonic and neutron porosity.</a:t>
            </a:r>
          </a:p>
          <a:p>
            <a:endParaRPr lang="en-US" dirty="0"/>
          </a:p>
        </p:txBody>
      </p:sp>
      <p:sp>
        <p:nvSpPr>
          <p:cNvPr id="4" name="Slide Number Placeholder 3"/>
          <p:cNvSpPr>
            <a:spLocks noGrp="1"/>
          </p:cNvSpPr>
          <p:nvPr>
            <p:ph type="sldNum" sz="quarter" idx="5"/>
          </p:nvPr>
        </p:nvSpPr>
        <p:spPr/>
        <p:txBody>
          <a:bodyPr/>
          <a:lstStyle/>
          <a:p>
            <a:fld id="{0834DDD6-1257-1E42-86EF-BC73C9C22F48}" type="slidenum">
              <a:rPr lang="en-US" smtClean="0"/>
              <a:t>10</a:t>
            </a:fld>
            <a:endParaRPr lang="en-US"/>
          </a:p>
        </p:txBody>
      </p:sp>
    </p:spTree>
    <p:extLst>
      <p:ext uri="{BB962C8B-B14F-4D97-AF65-F5344CB8AC3E}">
        <p14:creationId xmlns:p14="http://schemas.microsoft.com/office/powerpoint/2010/main" val="2500138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34DDD6-1257-1E42-86EF-BC73C9C22F48}" type="slidenum">
              <a:rPr lang="en-US" smtClean="0"/>
              <a:t>24</a:t>
            </a:fld>
            <a:endParaRPr lang="en-US"/>
          </a:p>
        </p:txBody>
      </p:sp>
    </p:spTree>
    <p:extLst>
      <p:ext uri="{BB962C8B-B14F-4D97-AF65-F5344CB8AC3E}">
        <p14:creationId xmlns:p14="http://schemas.microsoft.com/office/powerpoint/2010/main" val="11893833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3D119-5733-4F1F-8747-25F83683CC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528071-25FE-4C55-AB1D-FE57C9A867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A6D889-2334-4310-9F64-3CF3873FC197}"/>
              </a:ext>
            </a:extLst>
          </p:cNvPr>
          <p:cNvSpPr>
            <a:spLocks noGrp="1"/>
          </p:cNvSpPr>
          <p:nvPr>
            <p:ph type="dt" sz="half" idx="10"/>
          </p:nvPr>
        </p:nvSpPr>
        <p:spPr/>
        <p:txBody>
          <a:bodyPr/>
          <a:lstStyle/>
          <a:p>
            <a:fld id="{83205BD9-DE99-4F22-91ED-E2E990DCB9CB}" type="datetimeFigureOut">
              <a:rPr lang="en-US" smtClean="0"/>
              <a:t>4/29/21</a:t>
            </a:fld>
            <a:endParaRPr lang="en-US"/>
          </a:p>
        </p:txBody>
      </p:sp>
      <p:sp>
        <p:nvSpPr>
          <p:cNvPr id="5" name="Footer Placeholder 4">
            <a:extLst>
              <a:ext uri="{FF2B5EF4-FFF2-40B4-BE49-F238E27FC236}">
                <a16:creationId xmlns:a16="http://schemas.microsoft.com/office/drawing/2014/main" id="{FFB8D461-C9A5-498F-B6A0-2298E4EF64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79EBE5-228C-4846-B444-F82E034B33F1}"/>
              </a:ext>
            </a:extLst>
          </p:cNvPr>
          <p:cNvSpPr>
            <a:spLocks noGrp="1"/>
          </p:cNvSpPr>
          <p:nvPr>
            <p:ph type="sldNum" sz="quarter" idx="12"/>
          </p:nvPr>
        </p:nvSpPr>
        <p:spPr/>
        <p:txBody>
          <a:bodyPr/>
          <a:lstStyle/>
          <a:p>
            <a:fld id="{AA918838-76A1-4C0A-B5C6-5D421CBEE9E2}" type="slidenum">
              <a:rPr lang="en-US" smtClean="0"/>
              <a:t>‹#›</a:t>
            </a:fld>
            <a:endParaRPr lang="en-US"/>
          </a:p>
        </p:txBody>
      </p:sp>
    </p:spTree>
    <p:extLst>
      <p:ext uri="{BB962C8B-B14F-4D97-AF65-F5344CB8AC3E}">
        <p14:creationId xmlns:p14="http://schemas.microsoft.com/office/powerpoint/2010/main" val="2462772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AD9D0-416D-4D08-9B56-0AA6E16014C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FBC129-5E2A-44BB-A539-BF6260F414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255FB0-96B6-4AF0-A1B4-4670BA2C1EA6}"/>
              </a:ext>
            </a:extLst>
          </p:cNvPr>
          <p:cNvSpPr>
            <a:spLocks noGrp="1"/>
          </p:cNvSpPr>
          <p:nvPr>
            <p:ph type="dt" sz="half" idx="10"/>
          </p:nvPr>
        </p:nvSpPr>
        <p:spPr/>
        <p:txBody>
          <a:bodyPr/>
          <a:lstStyle/>
          <a:p>
            <a:fld id="{83205BD9-DE99-4F22-91ED-E2E990DCB9CB}" type="datetimeFigureOut">
              <a:rPr lang="en-US" smtClean="0"/>
              <a:t>4/29/21</a:t>
            </a:fld>
            <a:endParaRPr lang="en-US"/>
          </a:p>
        </p:txBody>
      </p:sp>
      <p:sp>
        <p:nvSpPr>
          <p:cNvPr id="5" name="Footer Placeholder 4">
            <a:extLst>
              <a:ext uri="{FF2B5EF4-FFF2-40B4-BE49-F238E27FC236}">
                <a16:creationId xmlns:a16="http://schemas.microsoft.com/office/drawing/2014/main" id="{0CF5E8CF-A232-4AED-9E75-22EFDFFE07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B87114-1A01-4F38-B036-EF6488D157AE}"/>
              </a:ext>
            </a:extLst>
          </p:cNvPr>
          <p:cNvSpPr>
            <a:spLocks noGrp="1"/>
          </p:cNvSpPr>
          <p:nvPr>
            <p:ph type="sldNum" sz="quarter" idx="12"/>
          </p:nvPr>
        </p:nvSpPr>
        <p:spPr/>
        <p:txBody>
          <a:bodyPr/>
          <a:lstStyle/>
          <a:p>
            <a:fld id="{AA918838-76A1-4C0A-B5C6-5D421CBEE9E2}" type="slidenum">
              <a:rPr lang="en-US" smtClean="0"/>
              <a:t>‹#›</a:t>
            </a:fld>
            <a:endParaRPr lang="en-US"/>
          </a:p>
        </p:txBody>
      </p:sp>
    </p:spTree>
    <p:extLst>
      <p:ext uri="{BB962C8B-B14F-4D97-AF65-F5344CB8AC3E}">
        <p14:creationId xmlns:p14="http://schemas.microsoft.com/office/powerpoint/2010/main" val="2266149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E54236-C480-48EE-82F0-3DE0C8E2851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8113EC-84D3-49A2-8837-803D0172BA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21EBE5-70CE-42CB-B4E9-5C6C0188F458}"/>
              </a:ext>
            </a:extLst>
          </p:cNvPr>
          <p:cNvSpPr>
            <a:spLocks noGrp="1"/>
          </p:cNvSpPr>
          <p:nvPr>
            <p:ph type="dt" sz="half" idx="10"/>
          </p:nvPr>
        </p:nvSpPr>
        <p:spPr/>
        <p:txBody>
          <a:bodyPr/>
          <a:lstStyle/>
          <a:p>
            <a:fld id="{83205BD9-DE99-4F22-91ED-E2E990DCB9CB}" type="datetimeFigureOut">
              <a:rPr lang="en-US" smtClean="0"/>
              <a:t>4/29/21</a:t>
            </a:fld>
            <a:endParaRPr lang="en-US"/>
          </a:p>
        </p:txBody>
      </p:sp>
      <p:sp>
        <p:nvSpPr>
          <p:cNvPr id="5" name="Footer Placeholder 4">
            <a:extLst>
              <a:ext uri="{FF2B5EF4-FFF2-40B4-BE49-F238E27FC236}">
                <a16:creationId xmlns:a16="http://schemas.microsoft.com/office/drawing/2014/main" id="{121737B1-EFC9-44ED-8B54-75BB1213B9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0F7A8A-3938-406E-B577-A12513C2AFD2}"/>
              </a:ext>
            </a:extLst>
          </p:cNvPr>
          <p:cNvSpPr>
            <a:spLocks noGrp="1"/>
          </p:cNvSpPr>
          <p:nvPr>
            <p:ph type="sldNum" sz="quarter" idx="12"/>
          </p:nvPr>
        </p:nvSpPr>
        <p:spPr/>
        <p:txBody>
          <a:bodyPr/>
          <a:lstStyle/>
          <a:p>
            <a:fld id="{AA918838-76A1-4C0A-B5C6-5D421CBEE9E2}" type="slidenum">
              <a:rPr lang="en-US" smtClean="0"/>
              <a:t>‹#›</a:t>
            </a:fld>
            <a:endParaRPr lang="en-US"/>
          </a:p>
        </p:txBody>
      </p:sp>
    </p:spTree>
    <p:extLst>
      <p:ext uri="{BB962C8B-B14F-4D97-AF65-F5344CB8AC3E}">
        <p14:creationId xmlns:p14="http://schemas.microsoft.com/office/powerpoint/2010/main" val="39507171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A2BBC233-01C5-4F2A-BD4D-F13544E17236}" type="datetimeFigureOut">
              <a:rPr lang="en-US" smtClean="0"/>
              <a:pPr/>
              <a:t>4/29/21</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AB99A8BA-4209-4305-866D-0B9F24231408}" type="slidenum">
              <a:rPr lang="en-US" smtClean="0"/>
              <a:pPr/>
              <a:t>‹#›</a:t>
            </a:fld>
            <a:endParaRPr lang="en-US"/>
          </a:p>
        </p:txBody>
      </p:sp>
    </p:spTree>
    <p:extLst>
      <p:ext uri="{BB962C8B-B14F-4D97-AF65-F5344CB8AC3E}">
        <p14:creationId xmlns:p14="http://schemas.microsoft.com/office/powerpoint/2010/main" val="33109976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0"/>
            <a:ext cx="10972800" cy="7620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A2BBC233-01C5-4F2A-BD4D-F13544E17236}" type="datetimeFigureOut">
              <a:rPr lang="en-US" smtClean="0"/>
              <a:pPr/>
              <a:t>4/29/21</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AB99A8BA-4209-4305-866D-0B9F24231408}" type="slidenum">
              <a:rPr lang="en-US" smtClean="0"/>
              <a:pPr/>
              <a:t>‹#›</a:t>
            </a:fld>
            <a:endParaRPr lang="en-US"/>
          </a:p>
        </p:txBody>
      </p:sp>
    </p:spTree>
    <p:extLst>
      <p:ext uri="{BB962C8B-B14F-4D97-AF65-F5344CB8AC3E}">
        <p14:creationId xmlns:p14="http://schemas.microsoft.com/office/powerpoint/2010/main" val="10197620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A2BBC233-01C5-4F2A-BD4D-F13544E17236}" type="datetimeFigureOut">
              <a:rPr lang="en-US" smtClean="0"/>
              <a:pPr/>
              <a:t>4/29/21</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AB99A8BA-4209-4305-866D-0B9F24231408}" type="slidenum">
              <a:rPr lang="en-US" smtClean="0"/>
              <a:pPr/>
              <a:t>‹#›</a:t>
            </a:fld>
            <a:endParaRPr lang="en-US"/>
          </a:p>
        </p:txBody>
      </p:sp>
    </p:spTree>
    <p:extLst>
      <p:ext uri="{BB962C8B-B14F-4D97-AF65-F5344CB8AC3E}">
        <p14:creationId xmlns:p14="http://schemas.microsoft.com/office/powerpoint/2010/main" val="33571740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A2BBC233-01C5-4F2A-BD4D-F13544E17236}" type="datetimeFigureOut">
              <a:rPr lang="en-US" smtClean="0"/>
              <a:pPr/>
              <a:t>4/29/21</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AB99A8BA-4209-4305-866D-0B9F24231408}" type="slidenum">
              <a:rPr lang="en-US" smtClean="0"/>
              <a:pPr/>
              <a:t>‹#›</a:t>
            </a:fld>
            <a:endParaRPr lang="en-US"/>
          </a:p>
        </p:txBody>
      </p:sp>
    </p:spTree>
    <p:extLst>
      <p:ext uri="{BB962C8B-B14F-4D97-AF65-F5344CB8AC3E}">
        <p14:creationId xmlns:p14="http://schemas.microsoft.com/office/powerpoint/2010/main" val="29237878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fld id="{A2BBC233-01C5-4F2A-BD4D-F13544E17236}" type="datetimeFigureOut">
              <a:rPr lang="en-US" smtClean="0"/>
              <a:pPr/>
              <a:t>4/29/21</a:t>
            </a:fld>
            <a:endParaRPr lang="en-US"/>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p>
            <a:fld id="{AB99A8BA-4209-4305-866D-0B9F24231408}" type="slidenum">
              <a:rPr lang="en-US" smtClean="0"/>
              <a:pPr/>
              <a:t>‹#›</a:t>
            </a:fld>
            <a:endParaRPr lang="en-US"/>
          </a:p>
        </p:txBody>
      </p:sp>
    </p:spTree>
    <p:extLst>
      <p:ext uri="{BB962C8B-B14F-4D97-AF65-F5344CB8AC3E}">
        <p14:creationId xmlns:p14="http://schemas.microsoft.com/office/powerpoint/2010/main" val="9529200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51"/>
            <a:ext cx="2844800" cy="365125"/>
          </a:xfrm>
          <a:prstGeom prst="rect">
            <a:avLst/>
          </a:prstGeom>
        </p:spPr>
        <p:txBody>
          <a:bodyPr/>
          <a:lstStyle/>
          <a:p>
            <a:fld id="{A2BBC233-01C5-4F2A-BD4D-F13544E17236}" type="datetimeFigureOut">
              <a:rPr lang="en-US" smtClean="0"/>
              <a:pPr/>
              <a:t>4/29/21</a:t>
            </a:fld>
            <a:endParaRPr lang="en-US"/>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fld id="{AB99A8BA-4209-4305-866D-0B9F24231408}" type="slidenum">
              <a:rPr lang="en-US" smtClean="0"/>
              <a:pPr/>
              <a:t>‹#›</a:t>
            </a:fld>
            <a:endParaRPr lang="en-US"/>
          </a:p>
        </p:txBody>
      </p:sp>
    </p:spTree>
    <p:extLst>
      <p:ext uri="{BB962C8B-B14F-4D97-AF65-F5344CB8AC3E}">
        <p14:creationId xmlns:p14="http://schemas.microsoft.com/office/powerpoint/2010/main" val="39400544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fld id="{A2BBC233-01C5-4F2A-BD4D-F13544E17236}" type="datetimeFigureOut">
              <a:rPr lang="en-US" smtClean="0"/>
              <a:pPr/>
              <a:t>4/29/21</a:t>
            </a:fld>
            <a:endParaRPr lang="en-US"/>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AB99A8BA-4209-4305-866D-0B9F24231408}" type="slidenum">
              <a:rPr lang="en-US" smtClean="0"/>
              <a:pPr/>
              <a:t>‹#›</a:t>
            </a:fld>
            <a:endParaRPr lang="en-US"/>
          </a:p>
        </p:txBody>
      </p:sp>
    </p:spTree>
    <p:extLst>
      <p:ext uri="{BB962C8B-B14F-4D97-AF65-F5344CB8AC3E}">
        <p14:creationId xmlns:p14="http://schemas.microsoft.com/office/powerpoint/2010/main" val="16586780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A2BBC233-01C5-4F2A-BD4D-F13544E17236}" type="datetimeFigureOut">
              <a:rPr lang="en-US" smtClean="0"/>
              <a:pPr/>
              <a:t>4/29/21</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AB99A8BA-4209-4305-866D-0B9F24231408}" type="slidenum">
              <a:rPr lang="en-US" smtClean="0"/>
              <a:pPr/>
              <a:t>‹#›</a:t>
            </a:fld>
            <a:endParaRPr lang="en-US"/>
          </a:p>
        </p:txBody>
      </p:sp>
    </p:spTree>
    <p:extLst>
      <p:ext uri="{BB962C8B-B14F-4D97-AF65-F5344CB8AC3E}">
        <p14:creationId xmlns:p14="http://schemas.microsoft.com/office/powerpoint/2010/main" val="260225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0DD83-A3B3-45E0-9F1D-2202F5F0F3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2C2792-5435-42E1-80EB-1BFF260387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0EF567-5CFF-4FED-9757-5284608BFDD1}"/>
              </a:ext>
            </a:extLst>
          </p:cNvPr>
          <p:cNvSpPr>
            <a:spLocks noGrp="1"/>
          </p:cNvSpPr>
          <p:nvPr>
            <p:ph type="dt" sz="half" idx="10"/>
          </p:nvPr>
        </p:nvSpPr>
        <p:spPr/>
        <p:txBody>
          <a:bodyPr/>
          <a:lstStyle/>
          <a:p>
            <a:fld id="{83205BD9-DE99-4F22-91ED-E2E990DCB9CB}" type="datetimeFigureOut">
              <a:rPr lang="en-US" smtClean="0"/>
              <a:t>4/29/21</a:t>
            </a:fld>
            <a:endParaRPr lang="en-US"/>
          </a:p>
        </p:txBody>
      </p:sp>
      <p:sp>
        <p:nvSpPr>
          <p:cNvPr id="5" name="Footer Placeholder 4">
            <a:extLst>
              <a:ext uri="{FF2B5EF4-FFF2-40B4-BE49-F238E27FC236}">
                <a16:creationId xmlns:a16="http://schemas.microsoft.com/office/drawing/2014/main" id="{ED345431-226C-4C92-B231-E18468080E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5CAEAE-5374-4CB5-A584-47D7C1C4215F}"/>
              </a:ext>
            </a:extLst>
          </p:cNvPr>
          <p:cNvSpPr>
            <a:spLocks noGrp="1"/>
          </p:cNvSpPr>
          <p:nvPr>
            <p:ph type="sldNum" sz="quarter" idx="12"/>
          </p:nvPr>
        </p:nvSpPr>
        <p:spPr/>
        <p:txBody>
          <a:bodyPr/>
          <a:lstStyle/>
          <a:p>
            <a:fld id="{AA918838-76A1-4C0A-B5C6-5D421CBEE9E2}" type="slidenum">
              <a:rPr lang="en-US" smtClean="0"/>
              <a:t>‹#›</a:t>
            </a:fld>
            <a:endParaRPr lang="en-US"/>
          </a:p>
        </p:txBody>
      </p:sp>
    </p:spTree>
    <p:extLst>
      <p:ext uri="{BB962C8B-B14F-4D97-AF65-F5344CB8AC3E}">
        <p14:creationId xmlns:p14="http://schemas.microsoft.com/office/powerpoint/2010/main" val="27952102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A2BBC233-01C5-4F2A-BD4D-F13544E17236}" type="datetimeFigureOut">
              <a:rPr lang="en-US" smtClean="0"/>
              <a:pPr/>
              <a:t>4/29/21</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AB99A8BA-4209-4305-866D-0B9F24231408}" type="slidenum">
              <a:rPr lang="en-US" smtClean="0"/>
              <a:pPr/>
              <a:t>‹#›</a:t>
            </a:fld>
            <a:endParaRPr lang="en-US"/>
          </a:p>
        </p:txBody>
      </p:sp>
    </p:spTree>
    <p:extLst>
      <p:ext uri="{BB962C8B-B14F-4D97-AF65-F5344CB8AC3E}">
        <p14:creationId xmlns:p14="http://schemas.microsoft.com/office/powerpoint/2010/main" val="8923436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A2BBC233-01C5-4F2A-BD4D-F13544E17236}" type="datetimeFigureOut">
              <a:rPr lang="en-US" smtClean="0"/>
              <a:pPr/>
              <a:t>4/29/21</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AB99A8BA-4209-4305-866D-0B9F24231408}" type="slidenum">
              <a:rPr lang="en-US" smtClean="0"/>
              <a:pPr/>
              <a:t>‹#›</a:t>
            </a:fld>
            <a:endParaRPr lang="en-US"/>
          </a:p>
        </p:txBody>
      </p:sp>
    </p:spTree>
    <p:extLst>
      <p:ext uri="{BB962C8B-B14F-4D97-AF65-F5344CB8AC3E}">
        <p14:creationId xmlns:p14="http://schemas.microsoft.com/office/powerpoint/2010/main" val="751754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A2BBC233-01C5-4F2A-BD4D-F13544E17236}" type="datetimeFigureOut">
              <a:rPr lang="en-US" smtClean="0"/>
              <a:pPr/>
              <a:t>4/29/21</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AB99A8BA-4209-4305-866D-0B9F24231408}" type="slidenum">
              <a:rPr lang="en-US" smtClean="0"/>
              <a:pPr/>
              <a:t>‹#›</a:t>
            </a:fld>
            <a:endParaRPr lang="en-US"/>
          </a:p>
        </p:txBody>
      </p:sp>
    </p:spTree>
    <p:extLst>
      <p:ext uri="{BB962C8B-B14F-4D97-AF65-F5344CB8AC3E}">
        <p14:creationId xmlns:p14="http://schemas.microsoft.com/office/powerpoint/2010/main" val="644719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546B3-ED3B-4EB6-8561-69AAA21710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512AC46-C5A3-4F1E-9FFD-5EACD89C02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4BA396-1231-4A00-8446-FF2CC0B12CAF}"/>
              </a:ext>
            </a:extLst>
          </p:cNvPr>
          <p:cNvSpPr>
            <a:spLocks noGrp="1"/>
          </p:cNvSpPr>
          <p:nvPr>
            <p:ph type="dt" sz="half" idx="10"/>
          </p:nvPr>
        </p:nvSpPr>
        <p:spPr/>
        <p:txBody>
          <a:bodyPr/>
          <a:lstStyle/>
          <a:p>
            <a:fld id="{83205BD9-DE99-4F22-91ED-E2E990DCB9CB}" type="datetimeFigureOut">
              <a:rPr lang="en-US" smtClean="0"/>
              <a:t>4/29/21</a:t>
            </a:fld>
            <a:endParaRPr lang="en-US"/>
          </a:p>
        </p:txBody>
      </p:sp>
      <p:sp>
        <p:nvSpPr>
          <p:cNvPr id="5" name="Footer Placeholder 4">
            <a:extLst>
              <a:ext uri="{FF2B5EF4-FFF2-40B4-BE49-F238E27FC236}">
                <a16:creationId xmlns:a16="http://schemas.microsoft.com/office/drawing/2014/main" id="{90BA0325-2FE0-42AB-A495-CB9CBF6363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82CBC-8E35-4E8F-8220-7F7513268711}"/>
              </a:ext>
            </a:extLst>
          </p:cNvPr>
          <p:cNvSpPr>
            <a:spLocks noGrp="1"/>
          </p:cNvSpPr>
          <p:nvPr>
            <p:ph type="sldNum" sz="quarter" idx="12"/>
          </p:nvPr>
        </p:nvSpPr>
        <p:spPr/>
        <p:txBody>
          <a:bodyPr/>
          <a:lstStyle/>
          <a:p>
            <a:fld id="{AA918838-76A1-4C0A-B5C6-5D421CBEE9E2}" type="slidenum">
              <a:rPr lang="en-US" smtClean="0"/>
              <a:t>‹#›</a:t>
            </a:fld>
            <a:endParaRPr lang="en-US"/>
          </a:p>
        </p:txBody>
      </p:sp>
    </p:spTree>
    <p:extLst>
      <p:ext uri="{BB962C8B-B14F-4D97-AF65-F5344CB8AC3E}">
        <p14:creationId xmlns:p14="http://schemas.microsoft.com/office/powerpoint/2010/main" val="33002613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AF1E2-5BFE-4C82-983F-CEEDB07BDA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286582-AB61-45C3-BD3A-F6E12EF977A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6651657-6FAB-4266-BB13-62EC496CF5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AFC0EC-F5EB-476C-82CA-9A7882DAEE30}"/>
              </a:ext>
            </a:extLst>
          </p:cNvPr>
          <p:cNvSpPr>
            <a:spLocks noGrp="1"/>
          </p:cNvSpPr>
          <p:nvPr>
            <p:ph type="dt" sz="half" idx="10"/>
          </p:nvPr>
        </p:nvSpPr>
        <p:spPr/>
        <p:txBody>
          <a:bodyPr/>
          <a:lstStyle/>
          <a:p>
            <a:fld id="{83205BD9-DE99-4F22-91ED-E2E990DCB9CB}" type="datetimeFigureOut">
              <a:rPr lang="en-US" smtClean="0"/>
              <a:t>4/29/21</a:t>
            </a:fld>
            <a:endParaRPr lang="en-US"/>
          </a:p>
        </p:txBody>
      </p:sp>
      <p:sp>
        <p:nvSpPr>
          <p:cNvPr id="6" name="Footer Placeholder 5">
            <a:extLst>
              <a:ext uri="{FF2B5EF4-FFF2-40B4-BE49-F238E27FC236}">
                <a16:creationId xmlns:a16="http://schemas.microsoft.com/office/drawing/2014/main" id="{9034AB1A-7709-4229-859D-829EF735D5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12DFAC-0073-482B-8862-A83DA2F40470}"/>
              </a:ext>
            </a:extLst>
          </p:cNvPr>
          <p:cNvSpPr>
            <a:spLocks noGrp="1"/>
          </p:cNvSpPr>
          <p:nvPr>
            <p:ph type="sldNum" sz="quarter" idx="12"/>
          </p:nvPr>
        </p:nvSpPr>
        <p:spPr/>
        <p:txBody>
          <a:bodyPr/>
          <a:lstStyle/>
          <a:p>
            <a:fld id="{AA918838-76A1-4C0A-B5C6-5D421CBEE9E2}" type="slidenum">
              <a:rPr lang="en-US" smtClean="0"/>
              <a:t>‹#›</a:t>
            </a:fld>
            <a:endParaRPr lang="en-US"/>
          </a:p>
        </p:txBody>
      </p:sp>
    </p:spTree>
    <p:extLst>
      <p:ext uri="{BB962C8B-B14F-4D97-AF65-F5344CB8AC3E}">
        <p14:creationId xmlns:p14="http://schemas.microsoft.com/office/powerpoint/2010/main" val="3221239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69CA8-BCE2-4C06-9EEB-8C596364B2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DC4E44-99EE-4581-986F-730970EF85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76465A-67D6-4CD6-B086-56B9585C14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27FAF1-AEC9-498E-8973-34B811C421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B65B41-D826-41A0-9D71-4F2E0D2CF9A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C320BEC-7A29-47DA-968E-9BE7D5263846}"/>
              </a:ext>
            </a:extLst>
          </p:cNvPr>
          <p:cNvSpPr>
            <a:spLocks noGrp="1"/>
          </p:cNvSpPr>
          <p:nvPr>
            <p:ph type="dt" sz="half" idx="10"/>
          </p:nvPr>
        </p:nvSpPr>
        <p:spPr/>
        <p:txBody>
          <a:bodyPr/>
          <a:lstStyle/>
          <a:p>
            <a:fld id="{83205BD9-DE99-4F22-91ED-E2E990DCB9CB}" type="datetimeFigureOut">
              <a:rPr lang="en-US" smtClean="0"/>
              <a:t>4/29/21</a:t>
            </a:fld>
            <a:endParaRPr lang="en-US"/>
          </a:p>
        </p:txBody>
      </p:sp>
      <p:sp>
        <p:nvSpPr>
          <p:cNvPr id="8" name="Footer Placeholder 7">
            <a:extLst>
              <a:ext uri="{FF2B5EF4-FFF2-40B4-BE49-F238E27FC236}">
                <a16:creationId xmlns:a16="http://schemas.microsoft.com/office/drawing/2014/main" id="{38E46E06-348A-4210-8B6D-2BA929D0C1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045FDA-D854-47FA-B154-C090DCE51909}"/>
              </a:ext>
            </a:extLst>
          </p:cNvPr>
          <p:cNvSpPr>
            <a:spLocks noGrp="1"/>
          </p:cNvSpPr>
          <p:nvPr>
            <p:ph type="sldNum" sz="quarter" idx="12"/>
          </p:nvPr>
        </p:nvSpPr>
        <p:spPr/>
        <p:txBody>
          <a:bodyPr/>
          <a:lstStyle/>
          <a:p>
            <a:fld id="{AA918838-76A1-4C0A-B5C6-5D421CBEE9E2}" type="slidenum">
              <a:rPr lang="en-US" smtClean="0"/>
              <a:t>‹#›</a:t>
            </a:fld>
            <a:endParaRPr lang="en-US"/>
          </a:p>
        </p:txBody>
      </p:sp>
    </p:spTree>
    <p:extLst>
      <p:ext uri="{BB962C8B-B14F-4D97-AF65-F5344CB8AC3E}">
        <p14:creationId xmlns:p14="http://schemas.microsoft.com/office/powerpoint/2010/main" val="260494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4CE60-342B-4E5B-A5ED-D0C145F844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DDD428-005D-4B7B-9A22-4B961AA89245}"/>
              </a:ext>
            </a:extLst>
          </p:cNvPr>
          <p:cNvSpPr>
            <a:spLocks noGrp="1"/>
          </p:cNvSpPr>
          <p:nvPr>
            <p:ph type="dt" sz="half" idx="10"/>
          </p:nvPr>
        </p:nvSpPr>
        <p:spPr/>
        <p:txBody>
          <a:bodyPr/>
          <a:lstStyle/>
          <a:p>
            <a:fld id="{83205BD9-DE99-4F22-91ED-E2E990DCB9CB}" type="datetimeFigureOut">
              <a:rPr lang="en-US" smtClean="0"/>
              <a:t>4/29/21</a:t>
            </a:fld>
            <a:endParaRPr lang="en-US"/>
          </a:p>
        </p:txBody>
      </p:sp>
      <p:sp>
        <p:nvSpPr>
          <p:cNvPr id="4" name="Footer Placeholder 3">
            <a:extLst>
              <a:ext uri="{FF2B5EF4-FFF2-40B4-BE49-F238E27FC236}">
                <a16:creationId xmlns:a16="http://schemas.microsoft.com/office/drawing/2014/main" id="{DBF18F6C-C5CE-49DB-B983-20AC17E505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5390828-283F-454F-B897-E1E8CB4306EA}"/>
              </a:ext>
            </a:extLst>
          </p:cNvPr>
          <p:cNvSpPr>
            <a:spLocks noGrp="1"/>
          </p:cNvSpPr>
          <p:nvPr>
            <p:ph type="sldNum" sz="quarter" idx="12"/>
          </p:nvPr>
        </p:nvSpPr>
        <p:spPr/>
        <p:txBody>
          <a:bodyPr/>
          <a:lstStyle/>
          <a:p>
            <a:fld id="{AA918838-76A1-4C0A-B5C6-5D421CBEE9E2}" type="slidenum">
              <a:rPr lang="en-US" smtClean="0"/>
              <a:t>‹#›</a:t>
            </a:fld>
            <a:endParaRPr lang="en-US"/>
          </a:p>
        </p:txBody>
      </p:sp>
    </p:spTree>
    <p:extLst>
      <p:ext uri="{BB962C8B-B14F-4D97-AF65-F5344CB8AC3E}">
        <p14:creationId xmlns:p14="http://schemas.microsoft.com/office/powerpoint/2010/main" val="1721827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6931BD-5601-45D9-8166-C7470AE8564E}"/>
              </a:ext>
            </a:extLst>
          </p:cNvPr>
          <p:cNvSpPr>
            <a:spLocks noGrp="1"/>
          </p:cNvSpPr>
          <p:nvPr>
            <p:ph type="dt" sz="half" idx="10"/>
          </p:nvPr>
        </p:nvSpPr>
        <p:spPr/>
        <p:txBody>
          <a:bodyPr/>
          <a:lstStyle/>
          <a:p>
            <a:fld id="{83205BD9-DE99-4F22-91ED-E2E990DCB9CB}" type="datetimeFigureOut">
              <a:rPr lang="en-US" smtClean="0"/>
              <a:t>4/29/21</a:t>
            </a:fld>
            <a:endParaRPr lang="en-US"/>
          </a:p>
        </p:txBody>
      </p:sp>
      <p:sp>
        <p:nvSpPr>
          <p:cNvPr id="3" name="Footer Placeholder 2">
            <a:extLst>
              <a:ext uri="{FF2B5EF4-FFF2-40B4-BE49-F238E27FC236}">
                <a16:creationId xmlns:a16="http://schemas.microsoft.com/office/drawing/2014/main" id="{5171FCB5-F081-4676-A689-A40DA0AF0AB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BDE8C56-1BEB-4FC1-833A-D61FF00FE108}"/>
              </a:ext>
            </a:extLst>
          </p:cNvPr>
          <p:cNvSpPr>
            <a:spLocks noGrp="1"/>
          </p:cNvSpPr>
          <p:nvPr>
            <p:ph type="sldNum" sz="quarter" idx="12"/>
          </p:nvPr>
        </p:nvSpPr>
        <p:spPr/>
        <p:txBody>
          <a:bodyPr/>
          <a:lstStyle/>
          <a:p>
            <a:fld id="{AA918838-76A1-4C0A-B5C6-5D421CBEE9E2}" type="slidenum">
              <a:rPr lang="en-US" smtClean="0"/>
              <a:t>‹#›</a:t>
            </a:fld>
            <a:endParaRPr lang="en-US"/>
          </a:p>
        </p:txBody>
      </p:sp>
    </p:spTree>
    <p:extLst>
      <p:ext uri="{BB962C8B-B14F-4D97-AF65-F5344CB8AC3E}">
        <p14:creationId xmlns:p14="http://schemas.microsoft.com/office/powerpoint/2010/main" val="26574337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BA733-2C65-437B-8E37-CABCE2C36B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6AF2D1E-771D-4CE9-8F56-ADA179F984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906435-B842-4CA1-8DC4-AF92F3C9DF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B88338-085A-4138-9BA2-A1119538528A}"/>
              </a:ext>
            </a:extLst>
          </p:cNvPr>
          <p:cNvSpPr>
            <a:spLocks noGrp="1"/>
          </p:cNvSpPr>
          <p:nvPr>
            <p:ph type="dt" sz="half" idx="10"/>
          </p:nvPr>
        </p:nvSpPr>
        <p:spPr/>
        <p:txBody>
          <a:bodyPr/>
          <a:lstStyle/>
          <a:p>
            <a:fld id="{83205BD9-DE99-4F22-91ED-E2E990DCB9CB}" type="datetimeFigureOut">
              <a:rPr lang="en-US" smtClean="0"/>
              <a:t>4/29/21</a:t>
            </a:fld>
            <a:endParaRPr lang="en-US"/>
          </a:p>
        </p:txBody>
      </p:sp>
      <p:sp>
        <p:nvSpPr>
          <p:cNvPr id="6" name="Footer Placeholder 5">
            <a:extLst>
              <a:ext uri="{FF2B5EF4-FFF2-40B4-BE49-F238E27FC236}">
                <a16:creationId xmlns:a16="http://schemas.microsoft.com/office/drawing/2014/main" id="{BB5A996F-69FD-4558-8BD8-8E5C4EB46B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F07893-306F-406D-AB2E-39E836C2BAAA}"/>
              </a:ext>
            </a:extLst>
          </p:cNvPr>
          <p:cNvSpPr>
            <a:spLocks noGrp="1"/>
          </p:cNvSpPr>
          <p:nvPr>
            <p:ph type="sldNum" sz="quarter" idx="12"/>
          </p:nvPr>
        </p:nvSpPr>
        <p:spPr/>
        <p:txBody>
          <a:bodyPr/>
          <a:lstStyle/>
          <a:p>
            <a:fld id="{AA918838-76A1-4C0A-B5C6-5D421CBEE9E2}" type="slidenum">
              <a:rPr lang="en-US" smtClean="0"/>
              <a:t>‹#›</a:t>
            </a:fld>
            <a:endParaRPr lang="en-US"/>
          </a:p>
        </p:txBody>
      </p:sp>
    </p:spTree>
    <p:extLst>
      <p:ext uri="{BB962C8B-B14F-4D97-AF65-F5344CB8AC3E}">
        <p14:creationId xmlns:p14="http://schemas.microsoft.com/office/powerpoint/2010/main" val="257229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D0410-B8AA-4F69-85AA-67FBE76142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6033512-7515-4F73-9AE1-1DAA111DB2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9DE8FA3-EE29-4AEB-833D-779E568D78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3A36A4-05E6-48D2-AE16-E85E37F01C2D}"/>
              </a:ext>
            </a:extLst>
          </p:cNvPr>
          <p:cNvSpPr>
            <a:spLocks noGrp="1"/>
          </p:cNvSpPr>
          <p:nvPr>
            <p:ph type="dt" sz="half" idx="10"/>
          </p:nvPr>
        </p:nvSpPr>
        <p:spPr/>
        <p:txBody>
          <a:bodyPr/>
          <a:lstStyle/>
          <a:p>
            <a:fld id="{83205BD9-DE99-4F22-91ED-E2E990DCB9CB}" type="datetimeFigureOut">
              <a:rPr lang="en-US" smtClean="0"/>
              <a:t>4/29/21</a:t>
            </a:fld>
            <a:endParaRPr lang="en-US"/>
          </a:p>
        </p:txBody>
      </p:sp>
      <p:sp>
        <p:nvSpPr>
          <p:cNvPr id="6" name="Footer Placeholder 5">
            <a:extLst>
              <a:ext uri="{FF2B5EF4-FFF2-40B4-BE49-F238E27FC236}">
                <a16:creationId xmlns:a16="http://schemas.microsoft.com/office/drawing/2014/main" id="{F7671031-0C3B-4A56-AF5D-96E8A7F917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D699AD-1877-4980-8EED-4EF195E8D4FA}"/>
              </a:ext>
            </a:extLst>
          </p:cNvPr>
          <p:cNvSpPr>
            <a:spLocks noGrp="1"/>
          </p:cNvSpPr>
          <p:nvPr>
            <p:ph type="sldNum" sz="quarter" idx="12"/>
          </p:nvPr>
        </p:nvSpPr>
        <p:spPr/>
        <p:txBody>
          <a:bodyPr/>
          <a:lstStyle/>
          <a:p>
            <a:fld id="{AA918838-76A1-4C0A-B5C6-5D421CBEE9E2}" type="slidenum">
              <a:rPr lang="en-US" smtClean="0"/>
              <a:t>‹#›</a:t>
            </a:fld>
            <a:endParaRPr lang="en-US"/>
          </a:p>
        </p:txBody>
      </p:sp>
    </p:spTree>
    <p:extLst>
      <p:ext uri="{BB962C8B-B14F-4D97-AF65-F5344CB8AC3E}">
        <p14:creationId xmlns:p14="http://schemas.microsoft.com/office/powerpoint/2010/main" val="1390285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4F57AC-979D-4696-9BFC-8F1AFA9A96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7B1142D-1939-4863-A8F7-7550B8F9C6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86FEF8-DDCE-4024-8871-419480C44F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205BD9-DE99-4F22-91ED-E2E990DCB9CB}" type="datetimeFigureOut">
              <a:rPr lang="en-US" smtClean="0"/>
              <a:t>4/29/21</a:t>
            </a:fld>
            <a:endParaRPr lang="en-US"/>
          </a:p>
        </p:txBody>
      </p:sp>
      <p:sp>
        <p:nvSpPr>
          <p:cNvPr id="5" name="Footer Placeholder 4">
            <a:extLst>
              <a:ext uri="{FF2B5EF4-FFF2-40B4-BE49-F238E27FC236}">
                <a16:creationId xmlns:a16="http://schemas.microsoft.com/office/drawing/2014/main" id="{AFEBA39B-EB3C-4A0E-A3C0-9952524B81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49C3454-5FD3-4956-8F6C-EDD31F54AB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918838-76A1-4C0A-B5C6-5D421CBEE9E2}" type="slidenum">
              <a:rPr lang="en-US" smtClean="0"/>
              <a:t>‹#›</a:t>
            </a:fld>
            <a:endParaRPr lang="en-US"/>
          </a:p>
        </p:txBody>
      </p:sp>
    </p:spTree>
    <p:extLst>
      <p:ext uri="{BB962C8B-B14F-4D97-AF65-F5344CB8AC3E}">
        <p14:creationId xmlns:p14="http://schemas.microsoft.com/office/powerpoint/2010/main" val="16867437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3200" y="0"/>
            <a:ext cx="10972800" cy="762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0" y="1143001"/>
            <a:ext cx="121920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0" y="6629400"/>
            <a:ext cx="121920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03200" y="609600"/>
            <a:ext cx="117856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7936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3600" b="1" kern="1200">
          <a:solidFill>
            <a:srgbClr val="002060"/>
          </a:solidFill>
          <a:latin typeface="Calibri"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3.xml"/><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chart" Target="../charts/chart2.xml"/></Relationships>
</file>

<file path=ppt/slides/_rels/slide2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675F91-6BFB-4EB6-8ED8-22735891DFEC}"/>
              </a:ext>
            </a:extLst>
          </p:cNvPr>
          <p:cNvSpPr>
            <a:spLocks noGrp="1"/>
          </p:cNvSpPr>
          <p:nvPr>
            <p:ph type="ctrTitle"/>
          </p:nvPr>
        </p:nvSpPr>
        <p:spPr/>
        <p:txBody>
          <a:bodyPr>
            <a:normAutofit/>
          </a:bodyPr>
          <a:lstStyle/>
          <a:p>
            <a:br>
              <a:rPr lang="en-US" sz="4000" b="1" dirty="0">
                <a:latin typeface="Arial" panose="020B0604020202020204" pitchFamily="34" charset="0"/>
                <a:cs typeface="Arial" panose="020B0604020202020204" pitchFamily="34" charset="0"/>
              </a:rPr>
            </a:br>
            <a:r>
              <a:rPr lang="en-US" sz="4000" b="1" dirty="0"/>
              <a:t>R</a:t>
            </a:r>
            <a:r>
              <a:rPr lang="en-GB" sz="4000" b="1" dirty="0"/>
              <a:t>eal-Time Well Log Prediction from Drilling Data Using Machine Learning</a:t>
            </a:r>
            <a:endParaRPr lang="en-US" sz="4000" b="1" dirty="0">
              <a:latin typeface="Arial" panose="020B0604020202020204" pitchFamily="34" charset="0"/>
              <a:cs typeface="Arial" panose="020B0604020202020204" pitchFamily="34" charset="0"/>
            </a:endParaRPr>
          </a:p>
        </p:txBody>
      </p:sp>
      <p:sp>
        <p:nvSpPr>
          <p:cNvPr id="5" name="Subtitle 4">
            <a:extLst>
              <a:ext uri="{FF2B5EF4-FFF2-40B4-BE49-F238E27FC236}">
                <a16:creationId xmlns:a16="http://schemas.microsoft.com/office/drawing/2014/main" id="{65E62D48-24E2-4F05-9C25-B7AC63B8C7D6}"/>
              </a:ext>
            </a:extLst>
          </p:cNvPr>
          <p:cNvSpPr>
            <a:spLocks noGrp="1"/>
          </p:cNvSpPr>
          <p:nvPr>
            <p:ph type="subTitle" idx="1"/>
          </p:nvPr>
        </p:nvSpPr>
        <p:spPr/>
        <p:txBody>
          <a:bodyPr/>
          <a:lstStyle/>
          <a:p>
            <a:r>
              <a:rPr lang="en-US" dirty="0"/>
              <a:t>Rishabh Pandey</a:t>
            </a:r>
          </a:p>
          <a:p>
            <a:endParaRPr lang="en-US" dirty="0"/>
          </a:p>
        </p:txBody>
      </p:sp>
    </p:spTree>
    <p:extLst>
      <p:ext uri="{BB962C8B-B14F-4D97-AF65-F5344CB8AC3E}">
        <p14:creationId xmlns:p14="http://schemas.microsoft.com/office/powerpoint/2010/main" val="449778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92FAD-ACDF-8944-8D77-368DFE7E7CD7}"/>
              </a:ext>
            </a:extLst>
          </p:cNvPr>
          <p:cNvSpPr>
            <a:spLocks noGrp="1"/>
          </p:cNvSpPr>
          <p:nvPr>
            <p:ph type="title"/>
          </p:nvPr>
        </p:nvSpPr>
        <p:spPr/>
        <p:txBody>
          <a:bodyPr/>
          <a:lstStyle/>
          <a:p>
            <a:r>
              <a:rPr lang="en-US" dirty="0"/>
              <a:t>Data Pre-Processing: Merge Drilling and Log Data</a:t>
            </a:r>
          </a:p>
        </p:txBody>
      </p:sp>
      <p:pic>
        <p:nvPicPr>
          <p:cNvPr id="4" name="Picture 3">
            <a:extLst>
              <a:ext uri="{FF2B5EF4-FFF2-40B4-BE49-F238E27FC236}">
                <a16:creationId xmlns:a16="http://schemas.microsoft.com/office/drawing/2014/main" id="{43027993-9B4D-D04D-B901-1FCA04484D64}"/>
              </a:ext>
            </a:extLst>
          </p:cNvPr>
          <p:cNvPicPr>
            <a:picLocks noChangeAspect="1"/>
          </p:cNvPicPr>
          <p:nvPr/>
        </p:nvPicPr>
        <p:blipFill>
          <a:blip r:embed="rId3"/>
          <a:stretch>
            <a:fillRect/>
          </a:stretch>
        </p:blipFill>
        <p:spPr>
          <a:xfrm>
            <a:off x="302880" y="948502"/>
            <a:ext cx="5721121" cy="5650198"/>
          </a:xfrm>
          <a:prstGeom prst="rect">
            <a:avLst/>
          </a:prstGeom>
        </p:spPr>
      </p:pic>
      <p:pic>
        <p:nvPicPr>
          <p:cNvPr id="6" name="Picture 5">
            <a:extLst>
              <a:ext uri="{FF2B5EF4-FFF2-40B4-BE49-F238E27FC236}">
                <a16:creationId xmlns:a16="http://schemas.microsoft.com/office/drawing/2014/main" id="{A3868210-E2E5-4C4D-BF92-BD66ECBAE482}"/>
              </a:ext>
            </a:extLst>
          </p:cNvPr>
          <p:cNvPicPr>
            <a:picLocks noChangeAspect="1"/>
          </p:cNvPicPr>
          <p:nvPr/>
        </p:nvPicPr>
        <p:blipFill>
          <a:blip r:embed="rId4"/>
          <a:stretch>
            <a:fillRect/>
          </a:stretch>
        </p:blipFill>
        <p:spPr>
          <a:xfrm>
            <a:off x="6267682" y="1023784"/>
            <a:ext cx="5621438" cy="5609800"/>
          </a:xfrm>
          <a:prstGeom prst="rect">
            <a:avLst/>
          </a:prstGeom>
        </p:spPr>
      </p:pic>
      <p:sp>
        <p:nvSpPr>
          <p:cNvPr id="7" name="Rectangle 6">
            <a:extLst>
              <a:ext uri="{FF2B5EF4-FFF2-40B4-BE49-F238E27FC236}">
                <a16:creationId xmlns:a16="http://schemas.microsoft.com/office/drawing/2014/main" id="{F4DC60F9-89D0-8147-B990-1935649932B1}"/>
              </a:ext>
            </a:extLst>
          </p:cNvPr>
          <p:cNvSpPr/>
          <p:nvPr/>
        </p:nvSpPr>
        <p:spPr>
          <a:xfrm>
            <a:off x="302880" y="654452"/>
            <a:ext cx="3978269" cy="369332"/>
          </a:xfrm>
          <a:prstGeom prst="rect">
            <a:avLst/>
          </a:prstGeom>
        </p:spPr>
        <p:txBody>
          <a:bodyPr wrap="none">
            <a:spAutoFit/>
          </a:bodyPr>
          <a:lstStyle/>
          <a:p>
            <a:r>
              <a:rPr lang="en-US" dirty="0"/>
              <a:t>Matrix scatter plot of Drilling and NPHI:  </a:t>
            </a:r>
          </a:p>
        </p:txBody>
      </p:sp>
      <p:sp>
        <p:nvSpPr>
          <p:cNvPr id="8" name="Rectangle 7">
            <a:extLst>
              <a:ext uri="{FF2B5EF4-FFF2-40B4-BE49-F238E27FC236}">
                <a16:creationId xmlns:a16="http://schemas.microsoft.com/office/drawing/2014/main" id="{9E4A4497-4D30-814D-85F2-2274085C16F8}"/>
              </a:ext>
            </a:extLst>
          </p:cNvPr>
          <p:cNvSpPr/>
          <p:nvPr/>
        </p:nvSpPr>
        <p:spPr>
          <a:xfrm>
            <a:off x="6267682" y="654452"/>
            <a:ext cx="4029821" cy="369332"/>
          </a:xfrm>
          <a:prstGeom prst="rect">
            <a:avLst/>
          </a:prstGeom>
        </p:spPr>
        <p:txBody>
          <a:bodyPr wrap="none">
            <a:spAutoFit/>
          </a:bodyPr>
          <a:lstStyle/>
          <a:p>
            <a:r>
              <a:rPr lang="en-US" dirty="0"/>
              <a:t>Matrix scatter plot of Drilling and DTCO:  </a:t>
            </a:r>
          </a:p>
        </p:txBody>
      </p:sp>
    </p:spTree>
    <p:extLst>
      <p:ext uri="{BB962C8B-B14F-4D97-AF65-F5344CB8AC3E}">
        <p14:creationId xmlns:p14="http://schemas.microsoft.com/office/powerpoint/2010/main" val="271972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8683C-2976-F74B-8F3E-F8F3CC41735B}"/>
              </a:ext>
            </a:extLst>
          </p:cNvPr>
          <p:cNvSpPr>
            <a:spLocks noGrp="1"/>
          </p:cNvSpPr>
          <p:nvPr>
            <p:ph type="title"/>
          </p:nvPr>
        </p:nvSpPr>
        <p:spPr/>
        <p:txBody>
          <a:bodyPr/>
          <a:lstStyle/>
          <a:p>
            <a:r>
              <a:rPr lang="en-US" dirty="0"/>
              <a:t>Data Pre-Processing: Merge Drilling and Log Data</a:t>
            </a:r>
          </a:p>
        </p:txBody>
      </p:sp>
      <p:sp>
        <p:nvSpPr>
          <p:cNvPr id="3" name="Content Placeholder 2">
            <a:extLst>
              <a:ext uri="{FF2B5EF4-FFF2-40B4-BE49-F238E27FC236}">
                <a16:creationId xmlns:a16="http://schemas.microsoft.com/office/drawing/2014/main" id="{DE6252E2-97B6-DB4B-844E-37D8F1395BD8}"/>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7FACB320-E70C-C448-809C-00D95947E7E0}"/>
              </a:ext>
            </a:extLst>
          </p:cNvPr>
          <p:cNvSpPr/>
          <p:nvPr/>
        </p:nvSpPr>
        <p:spPr>
          <a:xfrm>
            <a:off x="3846941" y="663500"/>
            <a:ext cx="4055213" cy="369332"/>
          </a:xfrm>
          <a:prstGeom prst="rect">
            <a:avLst/>
          </a:prstGeom>
        </p:spPr>
        <p:txBody>
          <a:bodyPr wrap="none">
            <a:spAutoFit/>
          </a:bodyPr>
          <a:lstStyle/>
          <a:p>
            <a:r>
              <a:rPr lang="en-US" dirty="0"/>
              <a:t>Matrix scatter plot of Drilling and RHOB:  </a:t>
            </a:r>
          </a:p>
        </p:txBody>
      </p:sp>
      <p:pic>
        <p:nvPicPr>
          <p:cNvPr id="6" name="Picture 5">
            <a:extLst>
              <a:ext uri="{FF2B5EF4-FFF2-40B4-BE49-F238E27FC236}">
                <a16:creationId xmlns:a16="http://schemas.microsoft.com/office/drawing/2014/main" id="{199546DE-1FDE-5740-9F08-40280A19B1C6}"/>
              </a:ext>
            </a:extLst>
          </p:cNvPr>
          <p:cNvPicPr>
            <a:picLocks noChangeAspect="1"/>
          </p:cNvPicPr>
          <p:nvPr/>
        </p:nvPicPr>
        <p:blipFill>
          <a:blip r:embed="rId2"/>
          <a:stretch>
            <a:fillRect/>
          </a:stretch>
        </p:blipFill>
        <p:spPr>
          <a:xfrm>
            <a:off x="3028013" y="1040208"/>
            <a:ext cx="5741414" cy="5450534"/>
          </a:xfrm>
          <a:prstGeom prst="rect">
            <a:avLst/>
          </a:prstGeom>
        </p:spPr>
      </p:pic>
    </p:spTree>
    <p:extLst>
      <p:ext uri="{BB962C8B-B14F-4D97-AF65-F5344CB8AC3E}">
        <p14:creationId xmlns:p14="http://schemas.microsoft.com/office/powerpoint/2010/main" val="3705544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6B226-FA5C-F44D-9771-1B632B73F8FE}"/>
              </a:ext>
            </a:extLst>
          </p:cNvPr>
          <p:cNvSpPr>
            <a:spLocks noGrp="1"/>
          </p:cNvSpPr>
          <p:nvPr>
            <p:ph type="title"/>
          </p:nvPr>
        </p:nvSpPr>
        <p:spPr/>
        <p:txBody>
          <a:bodyPr/>
          <a:lstStyle/>
          <a:p>
            <a:r>
              <a:rPr lang="en-US" dirty="0"/>
              <a:t>Data Pre-Processing: Scaling </a:t>
            </a:r>
          </a:p>
        </p:txBody>
      </p:sp>
      <p:sp>
        <p:nvSpPr>
          <p:cNvPr id="3" name="Content Placeholder 2">
            <a:extLst>
              <a:ext uri="{FF2B5EF4-FFF2-40B4-BE49-F238E27FC236}">
                <a16:creationId xmlns:a16="http://schemas.microsoft.com/office/drawing/2014/main" id="{B9FB6C7A-BCB2-F24B-B372-AC6B82874FAB}"/>
              </a:ext>
            </a:extLst>
          </p:cNvPr>
          <p:cNvSpPr>
            <a:spLocks noGrp="1"/>
          </p:cNvSpPr>
          <p:nvPr>
            <p:ph idx="1"/>
          </p:nvPr>
        </p:nvSpPr>
        <p:spPr/>
        <p:txBody>
          <a:bodyPr>
            <a:normAutofit/>
          </a:bodyPr>
          <a:lstStyle/>
          <a:p>
            <a:pPr algn="just"/>
            <a:r>
              <a:rPr lang="en-US" sz="2600" dirty="0"/>
              <a:t>Scale the data using </a:t>
            </a:r>
            <a:r>
              <a:rPr lang="en-US" sz="2600" b="1" dirty="0" err="1"/>
              <a:t>MinMax</a:t>
            </a:r>
            <a:r>
              <a:rPr lang="en-US" sz="2600" b="1" dirty="0"/>
              <a:t> Scaler</a:t>
            </a:r>
          </a:p>
          <a:p>
            <a:pPr algn="just"/>
            <a:r>
              <a:rPr lang="en-US" sz="2600" dirty="0"/>
              <a:t>Input drilling data i.e. depth,  ROP, WOB, rotary torque, MSE and flow are scaled keeping output log data i.e. bulk density, neutron porosity and compressional sonic separate</a:t>
            </a:r>
          </a:p>
          <a:p>
            <a:pPr marL="0" indent="0" algn="just">
              <a:buNone/>
            </a:pPr>
            <a:endParaRPr lang="en-US" sz="2600" dirty="0"/>
          </a:p>
        </p:txBody>
      </p:sp>
    </p:spTree>
    <p:extLst>
      <p:ext uri="{BB962C8B-B14F-4D97-AF65-F5344CB8AC3E}">
        <p14:creationId xmlns:p14="http://schemas.microsoft.com/office/powerpoint/2010/main" val="1622575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0"/>
            <a:ext cx="11835002" cy="762000"/>
          </a:xfrm>
        </p:spPr>
        <p:txBody>
          <a:bodyPr>
            <a:normAutofit/>
          </a:bodyPr>
          <a:lstStyle/>
          <a:p>
            <a:r>
              <a:rPr lang="en-US" dirty="0"/>
              <a:t>Random Forest Regression</a:t>
            </a:r>
          </a:p>
        </p:txBody>
      </p:sp>
      <p:sp>
        <p:nvSpPr>
          <p:cNvPr id="3" name="Content Placeholder 2"/>
          <p:cNvSpPr>
            <a:spLocks noGrp="1"/>
          </p:cNvSpPr>
          <p:nvPr>
            <p:ph idx="1"/>
          </p:nvPr>
        </p:nvSpPr>
        <p:spPr>
          <a:xfrm>
            <a:off x="203200" y="914400"/>
            <a:ext cx="11258026" cy="5029200"/>
          </a:xfrm>
        </p:spPr>
        <p:txBody>
          <a:bodyPr>
            <a:normAutofit/>
          </a:bodyPr>
          <a:lstStyle/>
          <a:p>
            <a:r>
              <a:rPr lang="en-US" b="1" dirty="0"/>
              <a:t>Test size: 15 %</a:t>
            </a:r>
          </a:p>
        </p:txBody>
      </p:sp>
      <p:pic>
        <p:nvPicPr>
          <p:cNvPr id="4" name="Picture 3">
            <a:extLst>
              <a:ext uri="{FF2B5EF4-FFF2-40B4-BE49-F238E27FC236}">
                <a16:creationId xmlns:a16="http://schemas.microsoft.com/office/drawing/2014/main" id="{6F26E448-A368-EA45-9610-C71F572727D5}"/>
              </a:ext>
            </a:extLst>
          </p:cNvPr>
          <p:cNvPicPr>
            <a:picLocks noChangeAspect="1"/>
          </p:cNvPicPr>
          <p:nvPr/>
        </p:nvPicPr>
        <p:blipFill>
          <a:blip r:embed="rId2"/>
          <a:stretch>
            <a:fillRect/>
          </a:stretch>
        </p:blipFill>
        <p:spPr>
          <a:xfrm>
            <a:off x="542025" y="1634128"/>
            <a:ext cx="3429000" cy="3200400"/>
          </a:xfrm>
          <a:prstGeom prst="rect">
            <a:avLst/>
          </a:prstGeom>
        </p:spPr>
      </p:pic>
      <p:pic>
        <p:nvPicPr>
          <p:cNvPr id="5" name="Picture 4">
            <a:extLst>
              <a:ext uri="{FF2B5EF4-FFF2-40B4-BE49-F238E27FC236}">
                <a16:creationId xmlns:a16="http://schemas.microsoft.com/office/drawing/2014/main" id="{25FBE5AC-35A7-A34E-802E-2B490E1A711A}"/>
              </a:ext>
            </a:extLst>
          </p:cNvPr>
          <p:cNvPicPr>
            <a:picLocks noChangeAspect="1"/>
          </p:cNvPicPr>
          <p:nvPr/>
        </p:nvPicPr>
        <p:blipFill>
          <a:blip r:embed="rId3"/>
          <a:stretch>
            <a:fillRect/>
          </a:stretch>
        </p:blipFill>
        <p:spPr>
          <a:xfrm>
            <a:off x="4192830" y="1577940"/>
            <a:ext cx="3543300" cy="3200400"/>
          </a:xfrm>
          <a:prstGeom prst="rect">
            <a:avLst/>
          </a:prstGeom>
        </p:spPr>
      </p:pic>
      <p:pic>
        <p:nvPicPr>
          <p:cNvPr id="6" name="Picture 5">
            <a:extLst>
              <a:ext uri="{FF2B5EF4-FFF2-40B4-BE49-F238E27FC236}">
                <a16:creationId xmlns:a16="http://schemas.microsoft.com/office/drawing/2014/main" id="{9A951DCD-6D2E-5C41-9DA6-0828356F06A7}"/>
              </a:ext>
            </a:extLst>
          </p:cNvPr>
          <p:cNvPicPr>
            <a:picLocks noChangeAspect="1"/>
          </p:cNvPicPr>
          <p:nvPr/>
        </p:nvPicPr>
        <p:blipFill>
          <a:blip r:embed="rId4"/>
          <a:stretch>
            <a:fillRect/>
          </a:stretch>
        </p:blipFill>
        <p:spPr>
          <a:xfrm>
            <a:off x="7967700" y="1546190"/>
            <a:ext cx="3429000" cy="3263900"/>
          </a:xfrm>
          <a:prstGeom prst="rect">
            <a:avLst/>
          </a:prstGeom>
        </p:spPr>
      </p:pic>
      <p:sp>
        <p:nvSpPr>
          <p:cNvPr id="7" name="TextBox 6">
            <a:extLst>
              <a:ext uri="{FF2B5EF4-FFF2-40B4-BE49-F238E27FC236}">
                <a16:creationId xmlns:a16="http://schemas.microsoft.com/office/drawing/2014/main" id="{F65A63B6-492B-DC4D-922B-01A1D27B0D66}"/>
              </a:ext>
            </a:extLst>
          </p:cNvPr>
          <p:cNvSpPr txBox="1"/>
          <p:nvPr/>
        </p:nvSpPr>
        <p:spPr>
          <a:xfrm>
            <a:off x="1456466" y="4910728"/>
            <a:ext cx="1600118" cy="369332"/>
          </a:xfrm>
          <a:prstGeom prst="rect">
            <a:avLst/>
          </a:prstGeom>
          <a:noFill/>
        </p:spPr>
        <p:txBody>
          <a:bodyPr wrap="none" rtlCol="0">
            <a:spAutoFit/>
          </a:bodyPr>
          <a:lstStyle/>
          <a:p>
            <a:r>
              <a:rPr lang="en-US" dirty="0"/>
              <a:t>RMSE: 0.02748</a:t>
            </a:r>
          </a:p>
        </p:txBody>
      </p:sp>
      <p:sp>
        <p:nvSpPr>
          <p:cNvPr id="8" name="TextBox 7">
            <a:extLst>
              <a:ext uri="{FF2B5EF4-FFF2-40B4-BE49-F238E27FC236}">
                <a16:creationId xmlns:a16="http://schemas.microsoft.com/office/drawing/2014/main" id="{D0009193-3CBA-7F48-9763-2FDFDB36380F}"/>
              </a:ext>
            </a:extLst>
          </p:cNvPr>
          <p:cNvSpPr txBox="1"/>
          <p:nvPr/>
        </p:nvSpPr>
        <p:spPr>
          <a:xfrm>
            <a:off x="5222931" y="4907933"/>
            <a:ext cx="1483098" cy="369332"/>
          </a:xfrm>
          <a:prstGeom prst="rect">
            <a:avLst/>
          </a:prstGeom>
          <a:noFill/>
        </p:spPr>
        <p:txBody>
          <a:bodyPr wrap="none" rtlCol="0">
            <a:spAutoFit/>
          </a:bodyPr>
          <a:lstStyle/>
          <a:p>
            <a:r>
              <a:rPr lang="en-US" dirty="0"/>
              <a:t>RMSE: 3.9831</a:t>
            </a:r>
          </a:p>
        </p:txBody>
      </p:sp>
      <p:sp>
        <p:nvSpPr>
          <p:cNvPr id="9" name="TextBox 8">
            <a:extLst>
              <a:ext uri="{FF2B5EF4-FFF2-40B4-BE49-F238E27FC236}">
                <a16:creationId xmlns:a16="http://schemas.microsoft.com/office/drawing/2014/main" id="{C26B6E92-9E82-9E41-912F-01426F565282}"/>
              </a:ext>
            </a:extLst>
          </p:cNvPr>
          <p:cNvSpPr txBox="1"/>
          <p:nvPr/>
        </p:nvSpPr>
        <p:spPr>
          <a:xfrm>
            <a:off x="8872376" y="4907933"/>
            <a:ext cx="1483098" cy="369332"/>
          </a:xfrm>
          <a:prstGeom prst="rect">
            <a:avLst/>
          </a:prstGeom>
          <a:noFill/>
        </p:spPr>
        <p:txBody>
          <a:bodyPr wrap="none" rtlCol="0">
            <a:spAutoFit/>
          </a:bodyPr>
          <a:lstStyle/>
          <a:p>
            <a:r>
              <a:rPr lang="en-US" dirty="0"/>
              <a:t>RMSE: 0.0281</a:t>
            </a:r>
          </a:p>
        </p:txBody>
      </p:sp>
      <p:sp>
        <p:nvSpPr>
          <p:cNvPr id="10" name="TextBox 9">
            <a:extLst>
              <a:ext uri="{FF2B5EF4-FFF2-40B4-BE49-F238E27FC236}">
                <a16:creationId xmlns:a16="http://schemas.microsoft.com/office/drawing/2014/main" id="{4FA293FE-8ED7-D44D-98AD-6235C3D34894}"/>
              </a:ext>
            </a:extLst>
          </p:cNvPr>
          <p:cNvSpPr txBox="1"/>
          <p:nvPr/>
        </p:nvSpPr>
        <p:spPr>
          <a:xfrm>
            <a:off x="1929352" y="5554256"/>
            <a:ext cx="654346" cy="369332"/>
          </a:xfrm>
          <a:prstGeom prst="rect">
            <a:avLst/>
          </a:prstGeom>
          <a:noFill/>
        </p:spPr>
        <p:txBody>
          <a:bodyPr wrap="none" rtlCol="0">
            <a:spAutoFit/>
          </a:bodyPr>
          <a:lstStyle/>
          <a:p>
            <a:r>
              <a:rPr lang="en-US" dirty="0"/>
              <a:t>NPHI</a:t>
            </a:r>
          </a:p>
        </p:txBody>
      </p:sp>
      <p:sp>
        <p:nvSpPr>
          <p:cNvPr id="11" name="TextBox 10">
            <a:extLst>
              <a:ext uri="{FF2B5EF4-FFF2-40B4-BE49-F238E27FC236}">
                <a16:creationId xmlns:a16="http://schemas.microsoft.com/office/drawing/2014/main" id="{1B4AAFCC-69B7-E242-8E55-047FDB734700}"/>
              </a:ext>
            </a:extLst>
          </p:cNvPr>
          <p:cNvSpPr txBox="1"/>
          <p:nvPr/>
        </p:nvSpPr>
        <p:spPr>
          <a:xfrm>
            <a:off x="5637307" y="5554256"/>
            <a:ext cx="705899" cy="369332"/>
          </a:xfrm>
          <a:prstGeom prst="rect">
            <a:avLst/>
          </a:prstGeom>
          <a:noFill/>
        </p:spPr>
        <p:txBody>
          <a:bodyPr wrap="none" rtlCol="0">
            <a:spAutoFit/>
          </a:bodyPr>
          <a:lstStyle/>
          <a:p>
            <a:r>
              <a:rPr lang="en-US" dirty="0"/>
              <a:t>DTCO</a:t>
            </a:r>
          </a:p>
        </p:txBody>
      </p:sp>
      <p:sp>
        <p:nvSpPr>
          <p:cNvPr id="12" name="TextBox 11">
            <a:extLst>
              <a:ext uri="{FF2B5EF4-FFF2-40B4-BE49-F238E27FC236}">
                <a16:creationId xmlns:a16="http://schemas.microsoft.com/office/drawing/2014/main" id="{208D2794-6637-6D4D-B24C-7CD36FEDC3AA}"/>
              </a:ext>
            </a:extLst>
          </p:cNvPr>
          <p:cNvSpPr txBox="1"/>
          <p:nvPr/>
        </p:nvSpPr>
        <p:spPr>
          <a:xfrm>
            <a:off x="9248280" y="5554256"/>
            <a:ext cx="731290" cy="369332"/>
          </a:xfrm>
          <a:prstGeom prst="rect">
            <a:avLst/>
          </a:prstGeom>
          <a:noFill/>
        </p:spPr>
        <p:txBody>
          <a:bodyPr wrap="none" rtlCol="0">
            <a:spAutoFit/>
          </a:bodyPr>
          <a:lstStyle/>
          <a:p>
            <a:r>
              <a:rPr lang="en-US" dirty="0"/>
              <a:t>RHOB</a:t>
            </a:r>
          </a:p>
        </p:txBody>
      </p:sp>
    </p:spTree>
    <p:extLst>
      <p:ext uri="{BB962C8B-B14F-4D97-AF65-F5344CB8AC3E}">
        <p14:creationId xmlns:p14="http://schemas.microsoft.com/office/powerpoint/2010/main" val="1223831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53F32-320C-3C4F-9482-38A058125455}"/>
              </a:ext>
            </a:extLst>
          </p:cNvPr>
          <p:cNvSpPr>
            <a:spLocks noGrp="1"/>
          </p:cNvSpPr>
          <p:nvPr>
            <p:ph type="title"/>
          </p:nvPr>
        </p:nvSpPr>
        <p:spPr/>
        <p:txBody>
          <a:bodyPr/>
          <a:lstStyle/>
          <a:p>
            <a:r>
              <a:rPr lang="en-US" dirty="0"/>
              <a:t>Variable Importance</a:t>
            </a:r>
          </a:p>
        </p:txBody>
      </p:sp>
      <p:pic>
        <p:nvPicPr>
          <p:cNvPr id="7" name="Content Placeholder 6">
            <a:extLst>
              <a:ext uri="{FF2B5EF4-FFF2-40B4-BE49-F238E27FC236}">
                <a16:creationId xmlns:a16="http://schemas.microsoft.com/office/drawing/2014/main" id="{9E5E8FAD-212A-FF4C-AAA5-3825FF82218F}"/>
              </a:ext>
            </a:extLst>
          </p:cNvPr>
          <p:cNvPicPr>
            <a:picLocks noGrp="1" noChangeAspect="1"/>
          </p:cNvPicPr>
          <p:nvPr>
            <p:ph idx="1"/>
          </p:nvPr>
        </p:nvPicPr>
        <p:blipFill>
          <a:blip r:embed="rId2"/>
          <a:stretch>
            <a:fillRect/>
          </a:stretch>
        </p:blipFill>
        <p:spPr>
          <a:xfrm>
            <a:off x="4141914" y="3916364"/>
            <a:ext cx="3975100" cy="876300"/>
          </a:xfrm>
          <a:prstGeom prst="rect">
            <a:avLst/>
          </a:prstGeom>
        </p:spPr>
      </p:pic>
      <p:pic>
        <p:nvPicPr>
          <p:cNvPr id="4" name="Picture 3">
            <a:extLst>
              <a:ext uri="{FF2B5EF4-FFF2-40B4-BE49-F238E27FC236}">
                <a16:creationId xmlns:a16="http://schemas.microsoft.com/office/drawing/2014/main" id="{02394EDA-2404-8C47-8F0E-FAA668DE36DD}"/>
              </a:ext>
            </a:extLst>
          </p:cNvPr>
          <p:cNvPicPr>
            <a:picLocks noChangeAspect="1"/>
          </p:cNvPicPr>
          <p:nvPr/>
        </p:nvPicPr>
        <p:blipFill>
          <a:blip r:embed="rId3"/>
          <a:stretch>
            <a:fillRect/>
          </a:stretch>
        </p:blipFill>
        <p:spPr>
          <a:xfrm>
            <a:off x="203200" y="1672432"/>
            <a:ext cx="3606800" cy="1765300"/>
          </a:xfrm>
          <a:prstGeom prst="rect">
            <a:avLst/>
          </a:prstGeom>
        </p:spPr>
      </p:pic>
      <p:pic>
        <p:nvPicPr>
          <p:cNvPr id="5" name="Picture 4">
            <a:extLst>
              <a:ext uri="{FF2B5EF4-FFF2-40B4-BE49-F238E27FC236}">
                <a16:creationId xmlns:a16="http://schemas.microsoft.com/office/drawing/2014/main" id="{7FE36E46-DE48-B245-942C-5D9A40B62C96}"/>
              </a:ext>
            </a:extLst>
          </p:cNvPr>
          <p:cNvPicPr>
            <a:picLocks noChangeAspect="1"/>
          </p:cNvPicPr>
          <p:nvPr/>
        </p:nvPicPr>
        <p:blipFill>
          <a:blip r:embed="rId4"/>
          <a:stretch>
            <a:fillRect/>
          </a:stretch>
        </p:blipFill>
        <p:spPr>
          <a:xfrm>
            <a:off x="204914" y="3903664"/>
            <a:ext cx="3937000" cy="889000"/>
          </a:xfrm>
          <a:prstGeom prst="rect">
            <a:avLst/>
          </a:prstGeom>
        </p:spPr>
      </p:pic>
      <p:pic>
        <p:nvPicPr>
          <p:cNvPr id="6" name="Picture 5">
            <a:extLst>
              <a:ext uri="{FF2B5EF4-FFF2-40B4-BE49-F238E27FC236}">
                <a16:creationId xmlns:a16="http://schemas.microsoft.com/office/drawing/2014/main" id="{EB9DEAEA-3A4B-DC49-89BD-C3E274A111F4}"/>
              </a:ext>
            </a:extLst>
          </p:cNvPr>
          <p:cNvPicPr>
            <a:picLocks noChangeAspect="1"/>
          </p:cNvPicPr>
          <p:nvPr/>
        </p:nvPicPr>
        <p:blipFill>
          <a:blip r:embed="rId5"/>
          <a:stretch>
            <a:fillRect/>
          </a:stretch>
        </p:blipFill>
        <p:spPr>
          <a:xfrm>
            <a:off x="3898166" y="1710532"/>
            <a:ext cx="3987800" cy="1727200"/>
          </a:xfrm>
          <a:prstGeom prst="rect">
            <a:avLst/>
          </a:prstGeom>
        </p:spPr>
      </p:pic>
      <p:pic>
        <p:nvPicPr>
          <p:cNvPr id="8" name="Picture 7">
            <a:extLst>
              <a:ext uri="{FF2B5EF4-FFF2-40B4-BE49-F238E27FC236}">
                <a16:creationId xmlns:a16="http://schemas.microsoft.com/office/drawing/2014/main" id="{38BAF7AD-AE9C-A14D-95DB-CCAB6CBD8001}"/>
              </a:ext>
            </a:extLst>
          </p:cNvPr>
          <p:cNvPicPr>
            <a:picLocks noChangeAspect="1"/>
          </p:cNvPicPr>
          <p:nvPr/>
        </p:nvPicPr>
        <p:blipFill>
          <a:blip r:embed="rId6"/>
          <a:stretch>
            <a:fillRect/>
          </a:stretch>
        </p:blipFill>
        <p:spPr>
          <a:xfrm>
            <a:off x="7684265" y="1659732"/>
            <a:ext cx="3962400" cy="1828800"/>
          </a:xfrm>
          <a:prstGeom prst="rect">
            <a:avLst/>
          </a:prstGeom>
        </p:spPr>
      </p:pic>
      <p:pic>
        <p:nvPicPr>
          <p:cNvPr id="9" name="Picture 8">
            <a:extLst>
              <a:ext uri="{FF2B5EF4-FFF2-40B4-BE49-F238E27FC236}">
                <a16:creationId xmlns:a16="http://schemas.microsoft.com/office/drawing/2014/main" id="{037C69C4-1E40-A54B-A0AF-913347D42D50}"/>
              </a:ext>
            </a:extLst>
          </p:cNvPr>
          <p:cNvPicPr>
            <a:picLocks noChangeAspect="1"/>
          </p:cNvPicPr>
          <p:nvPr/>
        </p:nvPicPr>
        <p:blipFill>
          <a:blip r:embed="rId7"/>
          <a:stretch>
            <a:fillRect/>
          </a:stretch>
        </p:blipFill>
        <p:spPr>
          <a:xfrm>
            <a:off x="8117014" y="3903664"/>
            <a:ext cx="3987800" cy="889000"/>
          </a:xfrm>
          <a:prstGeom prst="rect">
            <a:avLst/>
          </a:prstGeom>
        </p:spPr>
      </p:pic>
      <p:sp>
        <p:nvSpPr>
          <p:cNvPr id="10" name="TextBox 9">
            <a:extLst>
              <a:ext uri="{FF2B5EF4-FFF2-40B4-BE49-F238E27FC236}">
                <a16:creationId xmlns:a16="http://schemas.microsoft.com/office/drawing/2014/main" id="{B151684C-0517-3945-8A1C-89A45996BDD7}"/>
              </a:ext>
            </a:extLst>
          </p:cNvPr>
          <p:cNvSpPr txBox="1"/>
          <p:nvPr/>
        </p:nvSpPr>
        <p:spPr>
          <a:xfrm>
            <a:off x="2173414" y="1206500"/>
            <a:ext cx="654346" cy="369332"/>
          </a:xfrm>
          <a:prstGeom prst="rect">
            <a:avLst/>
          </a:prstGeom>
          <a:noFill/>
        </p:spPr>
        <p:txBody>
          <a:bodyPr wrap="none" rtlCol="0">
            <a:spAutoFit/>
          </a:bodyPr>
          <a:lstStyle/>
          <a:p>
            <a:r>
              <a:rPr lang="en-US" dirty="0"/>
              <a:t>NPHI</a:t>
            </a:r>
          </a:p>
        </p:txBody>
      </p:sp>
      <p:sp>
        <p:nvSpPr>
          <p:cNvPr id="11" name="TextBox 10">
            <a:extLst>
              <a:ext uri="{FF2B5EF4-FFF2-40B4-BE49-F238E27FC236}">
                <a16:creationId xmlns:a16="http://schemas.microsoft.com/office/drawing/2014/main" id="{FAFB4D02-DEBF-704A-9E14-137A9FE1438A}"/>
              </a:ext>
            </a:extLst>
          </p:cNvPr>
          <p:cNvSpPr txBox="1"/>
          <p:nvPr/>
        </p:nvSpPr>
        <p:spPr>
          <a:xfrm>
            <a:off x="5892066" y="1206500"/>
            <a:ext cx="705899" cy="369332"/>
          </a:xfrm>
          <a:prstGeom prst="rect">
            <a:avLst/>
          </a:prstGeom>
          <a:noFill/>
        </p:spPr>
        <p:txBody>
          <a:bodyPr wrap="none" rtlCol="0">
            <a:spAutoFit/>
          </a:bodyPr>
          <a:lstStyle/>
          <a:p>
            <a:r>
              <a:rPr lang="en-US" dirty="0"/>
              <a:t>DTCO</a:t>
            </a:r>
          </a:p>
        </p:txBody>
      </p:sp>
      <p:sp>
        <p:nvSpPr>
          <p:cNvPr id="12" name="TextBox 11">
            <a:extLst>
              <a:ext uri="{FF2B5EF4-FFF2-40B4-BE49-F238E27FC236}">
                <a16:creationId xmlns:a16="http://schemas.microsoft.com/office/drawing/2014/main" id="{F7E33078-1749-B449-B1F5-EDE0C0E20660}"/>
              </a:ext>
            </a:extLst>
          </p:cNvPr>
          <p:cNvSpPr txBox="1"/>
          <p:nvPr/>
        </p:nvSpPr>
        <p:spPr>
          <a:xfrm>
            <a:off x="9545424" y="1195177"/>
            <a:ext cx="731290" cy="369332"/>
          </a:xfrm>
          <a:prstGeom prst="rect">
            <a:avLst/>
          </a:prstGeom>
          <a:noFill/>
        </p:spPr>
        <p:txBody>
          <a:bodyPr wrap="none" rtlCol="0">
            <a:spAutoFit/>
          </a:bodyPr>
          <a:lstStyle/>
          <a:p>
            <a:r>
              <a:rPr lang="en-US" dirty="0"/>
              <a:t>RHOB</a:t>
            </a:r>
          </a:p>
        </p:txBody>
      </p:sp>
    </p:spTree>
    <p:extLst>
      <p:ext uri="{BB962C8B-B14F-4D97-AF65-F5344CB8AC3E}">
        <p14:creationId xmlns:p14="http://schemas.microsoft.com/office/powerpoint/2010/main" val="993929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F66E-FEF1-FB49-8D9E-5FF1524F96EC}"/>
              </a:ext>
            </a:extLst>
          </p:cNvPr>
          <p:cNvSpPr>
            <a:spLocks noGrp="1"/>
          </p:cNvSpPr>
          <p:nvPr>
            <p:ph type="title"/>
          </p:nvPr>
        </p:nvSpPr>
        <p:spPr/>
        <p:txBody>
          <a:bodyPr/>
          <a:lstStyle/>
          <a:p>
            <a:r>
              <a:rPr lang="en-US" dirty="0"/>
              <a:t>Variable Importance</a:t>
            </a:r>
          </a:p>
        </p:txBody>
      </p:sp>
      <p:pic>
        <p:nvPicPr>
          <p:cNvPr id="4" name="Picture 3">
            <a:extLst>
              <a:ext uri="{FF2B5EF4-FFF2-40B4-BE49-F238E27FC236}">
                <a16:creationId xmlns:a16="http://schemas.microsoft.com/office/drawing/2014/main" id="{366F46D0-B09C-C24E-B954-2C1C9CF2065D}"/>
              </a:ext>
            </a:extLst>
          </p:cNvPr>
          <p:cNvPicPr>
            <a:picLocks noChangeAspect="1"/>
          </p:cNvPicPr>
          <p:nvPr/>
        </p:nvPicPr>
        <p:blipFill>
          <a:blip r:embed="rId2"/>
          <a:stretch>
            <a:fillRect/>
          </a:stretch>
        </p:blipFill>
        <p:spPr>
          <a:xfrm>
            <a:off x="2049715" y="825314"/>
            <a:ext cx="3541821" cy="2819000"/>
          </a:xfrm>
          <a:prstGeom prst="rect">
            <a:avLst/>
          </a:prstGeom>
        </p:spPr>
      </p:pic>
      <p:pic>
        <p:nvPicPr>
          <p:cNvPr id="5" name="Picture 4">
            <a:extLst>
              <a:ext uri="{FF2B5EF4-FFF2-40B4-BE49-F238E27FC236}">
                <a16:creationId xmlns:a16="http://schemas.microsoft.com/office/drawing/2014/main" id="{565D9AC8-348E-AA4E-A51E-9E2FBEE6E1ED}"/>
              </a:ext>
            </a:extLst>
          </p:cNvPr>
          <p:cNvPicPr>
            <a:picLocks noChangeAspect="1"/>
          </p:cNvPicPr>
          <p:nvPr/>
        </p:nvPicPr>
        <p:blipFill>
          <a:blip r:embed="rId3"/>
          <a:stretch>
            <a:fillRect/>
          </a:stretch>
        </p:blipFill>
        <p:spPr>
          <a:xfrm>
            <a:off x="6096000" y="719567"/>
            <a:ext cx="3775114" cy="2924747"/>
          </a:xfrm>
          <a:prstGeom prst="rect">
            <a:avLst/>
          </a:prstGeom>
        </p:spPr>
      </p:pic>
      <p:sp>
        <p:nvSpPr>
          <p:cNvPr id="6" name="Rectangle 5">
            <a:extLst>
              <a:ext uri="{FF2B5EF4-FFF2-40B4-BE49-F238E27FC236}">
                <a16:creationId xmlns:a16="http://schemas.microsoft.com/office/drawing/2014/main" id="{B53C1995-688F-C549-80E4-57F59CC16E1A}"/>
              </a:ext>
            </a:extLst>
          </p:cNvPr>
          <p:cNvSpPr/>
          <p:nvPr/>
        </p:nvSpPr>
        <p:spPr>
          <a:xfrm>
            <a:off x="8283753" y="3661339"/>
            <a:ext cx="2380575" cy="246221"/>
          </a:xfrm>
          <a:prstGeom prst="rect">
            <a:avLst/>
          </a:prstGeom>
        </p:spPr>
        <p:txBody>
          <a:bodyPr wrap="square">
            <a:spAutoFit/>
          </a:bodyPr>
          <a:lstStyle/>
          <a:p>
            <a:r>
              <a:rPr lang="en-US" sz="1000" i="1" dirty="0">
                <a:latin typeface="TimesNewRomanPSMT"/>
              </a:rPr>
              <a:t>Ryan </a:t>
            </a:r>
            <a:r>
              <a:rPr lang="en-US" sz="1000" i="1" dirty="0" err="1">
                <a:latin typeface="TimesNewRomanPSMT"/>
              </a:rPr>
              <a:t>Kanfar</a:t>
            </a:r>
            <a:r>
              <a:rPr lang="en-US" sz="1000" i="1" dirty="0">
                <a:latin typeface="TimesNewRomanPSMT"/>
              </a:rPr>
              <a:t>(2020) </a:t>
            </a:r>
            <a:endParaRPr lang="en-US" sz="1000" i="1" dirty="0"/>
          </a:p>
        </p:txBody>
      </p:sp>
      <p:graphicFrame>
        <p:nvGraphicFramePr>
          <p:cNvPr id="8" name="Table 8">
            <a:extLst>
              <a:ext uri="{FF2B5EF4-FFF2-40B4-BE49-F238E27FC236}">
                <a16:creationId xmlns:a16="http://schemas.microsoft.com/office/drawing/2014/main" id="{0473BC4B-91DE-934C-8657-6329F85E01CA}"/>
              </a:ext>
            </a:extLst>
          </p:cNvPr>
          <p:cNvGraphicFramePr>
            <a:graphicFrameLocks noGrp="1"/>
          </p:cNvGraphicFramePr>
          <p:nvPr>
            <p:extLst>
              <p:ext uri="{D42A27DB-BD31-4B8C-83A1-F6EECF244321}">
                <p14:modId xmlns:p14="http://schemas.microsoft.com/office/powerpoint/2010/main" val="3235146972"/>
              </p:ext>
            </p:extLst>
          </p:nvPr>
        </p:nvGraphicFramePr>
        <p:xfrm>
          <a:off x="3156534" y="4242704"/>
          <a:ext cx="6081828" cy="1463040"/>
        </p:xfrm>
        <a:graphic>
          <a:graphicData uri="http://schemas.openxmlformats.org/drawingml/2006/table">
            <a:tbl>
              <a:tblPr firstRow="1" bandRow="1">
                <a:tableStyleId>{5C22544A-7EE6-4342-B048-85BDC9FD1C3A}</a:tableStyleId>
              </a:tblPr>
              <a:tblGrid>
                <a:gridCol w="3844989">
                  <a:extLst>
                    <a:ext uri="{9D8B030D-6E8A-4147-A177-3AD203B41FA5}">
                      <a16:colId xmlns:a16="http://schemas.microsoft.com/office/drawing/2014/main" val="159709035"/>
                    </a:ext>
                  </a:extLst>
                </a:gridCol>
                <a:gridCol w="2236839">
                  <a:extLst>
                    <a:ext uri="{9D8B030D-6E8A-4147-A177-3AD203B41FA5}">
                      <a16:colId xmlns:a16="http://schemas.microsoft.com/office/drawing/2014/main" val="2346953209"/>
                    </a:ext>
                  </a:extLst>
                </a:gridCol>
              </a:tblGrid>
              <a:tr h="315898">
                <a:tc>
                  <a:txBody>
                    <a:bodyPr/>
                    <a:lstStyle/>
                    <a:p>
                      <a:r>
                        <a:rPr lang="en-US" b="0" dirty="0">
                          <a:solidFill>
                            <a:schemeClr val="tx1"/>
                          </a:solidFill>
                        </a:rPr>
                        <a:t>Input Data</a:t>
                      </a:r>
                    </a:p>
                  </a:txBody>
                  <a:tcPr/>
                </a:tc>
                <a:tc>
                  <a:txBody>
                    <a:bodyPr/>
                    <a:lstStyle/>
                    <a:p>
                      <a:r>
                        <a:rPr lang="en-US" b="0" dirty="0">
                          <a:solidFill>
                            <a:schemeClr val="tx1"/>
                          </a:solidFill>
                        </a:rPr>
                        <a:t>Output Data</a:t>
                      </a:r>
                    </a:p>
                  </a:txBody>
                  <a:tcPr/>
                </a:tc>
                <a:extLst>
                  <a:ext uri="{0D108BD9-81ED-4DB2-BD59-A6C34878D82A}">
                    <a16:rowId xmlns:a16="http://schemas.microsoft.com/office/drawing/2014/main" val="1355168743"/>
                  </a:ext>
                </a:extLst>
              </a:tr>
              <a:tr h="3204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Depth,  ROP, WOB, Rotary Torque, MSE</a:t>
                      </a:r>
                      <a:endParaRPr lang="en-US" dirty="0"/>
                    </a:p>
                  </a:txBody>
                  <a:tcPr/>
                </a:tc>
                <a:tc>
                  <a:txBody>
                    <a:bodyPr/>
                    <a:lstStyle/>
                    <a:p>
                      <a:r>
                        <a:rPr lang="en-US" dirty="0">
                          <a:solidFill>
                            <a:schemeClr val="tx1"/>
                          </a:solidFill>
                        </a:rPr>
                        <a:t>NPHI</a:t>
                      </a:r>
                    </a:p>
                  </a:txBody>
                  <a:tcPr/>
                </a:tc>
                <a:extLst>
                  <a:ext uri="{0D108BD9-81ED-4DB2-BD59-A6C34878D82A}">
                    <a16:rowId xmlns:a16="http://schemas.microsoft.com/office/drawing/2014/main" val="630692345"/>
                  </a:ext>
                </a:extLst>
              </a:tr>
              <a:tr h="3204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Depth,  ROP, WOB, Rotary Torque, MSE</a:t>
                      </a:r>
                      <a:endParaRPr lang="en-US" dirty="0"/>
                    </a:p>
                  </a:txBody>
                  <a:tcPr/>
                </a:tc>
                <a:tc>
                  <a:txBody>
                    <a:bodyPr/>
                    <a:lstStyle/>
                    <a:p>
                      <a:r>
                        <a:rPr lang="en-US" dirty="0"/>
                        <a:t>RHOB</a:t>
                      </a:r>
                    </a:p>
                  </a:txBody>
                  <a:tcPr/>
                </a:tc>
                <a:extLst>
                  <a:ext uri="{0D108BD9-81ED-4DB2-BD59-A6C34878D82A}">
                    <a16:rowId xmlns:a16="http://schemas.microsoft.com/office/drawing/2014/main" val="1897268279"/>
                  </a:ext>
                </a:extLst>
              </a:tr>
              <a:tr h="320483">
                <a:tc>
                  <a:txBody>
                    <a:bodyPr/>
                    <a:lstStyle/>
                    <a:p>
                      <a:r>
                        <a:rPr lang="en-US" b="0" dirty="0"/>
                        <a:t>ROP, WOB, Rotary Torque, MSE</a:t>
                      </a:r>
                      <a:endParaRPr lang="en-US" dirty="0"/>
                    </a:p>
                  </a:txBody>
                  <a:tcPr/>
                </a:tc>
                <a:tc>
                  <a:txBody>
                    <a:bodyPr/>
                    <a:lstStyle/>
                    <a:p>
                      <a:r>
                        <a:rPr lang="en-US" dirty="0"/>
                        <a:t>DTCO</a:t>
                      </a:r>
                    </a:p>
                  </a:txBody>
                  <a:tcPr/>
                </a:tc>
                <a:extLst>
                  <a:ext uri="{0D108BD9-81ED-4DB2-BD59-A6C34878D82A}">
                    <a16:rowId xmlns:a16="http://schemas.microsoft.com/office/drawing/2014/main" val="1344143474"/>
                  </a:ext>
                </a:extLst>
              </a:tr>
            </a:tbl>
          </a:graphicData>
        </a:graphic>
      </p:graphicFrame>
    </p:spTree>
    <p:extLst>
      <p:ext uri="{BB962C8B-B14F-4D97-AF65-F5344CB8AC3E}">
        <p14:creationId xmlns:p14="http://schemas.microsoft.com/office/powerpoint/2010/main" val="4084548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088A0-7B66-4644-B742-EBE1DA62DC6A}"/>
              </a:ext>
            </a:extLst>
          </p:cNvPr>
          <p:cNvSpPr>
            <a:spLocks noGrp="1"/>
          </p:cNvSpPr>
          <p:nvPr>
            <p:ph type="title"/>
          </p:nvPr>
        </p:nvSpPr>
        <p:spPr/>
        <p:txBody>
          <a:bodyPr>
            <a:normAutofit fontScale="90000"/>
          </a:bodyPr>
          <a:lstStyle/>
          <a:p>
            <a:r>
              <a:rPr lang="en-US" dirty="0"/>
              <a:t>Random Forest Regression and Hyperparameter Optimization </a:t>
            </a:r>
          </a:p>
        </p:txBody>
      </p:sp>
      <p:pic>
        <p:nvPicPr>
          <p:cNvPr id="5" name="Content Placeholder 4">
            <a:extLst>
              <a:ext uri="{FF2B5EF4-FFF2-40B4-BE49-F238E27FC236}">
                <a16:creationId xmlns:a16="http://schemas.microsoft.com/office/drawing/2014/main" id="{62BD7D08-A178-C24A-8CB2-2CBA6231AEEC}"/>
              </a:ext>
            </a:extLst>
          </p:cNvPr>
          <p:cNvPicPr>
            <a:picLocks noGrp="1" noChangeAspect="1"/>
          </p:cNvPicPr>
          <p:nvPr>
            <p:ph idx="1"/>
          </p:nvPr>
        </p:nvPicPr>
        <p:blipFill>
          <a:blip r:embed="rId2"/>
          <a:stretch>
            <a:fillRect/>
          </a:stretch>
        </p:blipFill>
        <p:spPr>
          <a:xfrm>
            <a:off x="653300" y="892236"/>
            <a:ext cx="2652557" cy="2468621"/>
          </a:xfrm>
          <a:prstGeom prst="rect">
            <a:avLst/>
          </a:prstGeom>
        </p:spPr>
      </p:pic>
      <p:pic>
        <p:nvPicPr>
          <p:cNvPr id="7" name="Picture 6">
            <a:extLst>
              <a:ext uri="{FF2B5EF4-FFF2-40B4-BE49-F238E27FC236}">
                <a16:creationId xmlns:a16="http://schemas.microsoft.com/office/drawing/2014/main" id="{A86C8149-65E0-FD44-97E7-BC287BC037FA}"/>
              </a:ext>
            </a:extLst>
          </p:cNvPr>
          <p:cNvPicPr>
            <a:picLocks noChangeAspect="1"/>
          </p:cNvPicPr>
          <p:nvPr/>
        </p:nvPicPr>
        <p:blipFill>
          <a:blip r:embed="rId3"/>
          <a:stretch>
            <a:fillRect/>
          </a:stretch>
        </p:blipFill>
        <p:spPr>
          <a:xfrm>
            <a:off x="6897034" y="832598"/>
            <a:ext cx="2599923" cy="2550116"/>
          </a:xfrm>
          <a:prstGeom prst="rect">
            <a:avLst/>
          </a:prstGeom>
        </p:spPr>
      </p:pic>
      <p:sp>
        <p:nvSpPr>
          <p:cNvPr id="8" name="TextBox 7">
            <a:extLst>
              <a:ext uri="{FF2B5EF4-FFF2-40B4-BE49-F238E27FC236}">
                <a16:creationId xmlns:a16="http://schemas.microsoft.com/office/drawing/2014/main" id="{D288C1FB-2736-3A49-8B3D-DC62AD0FF1CA}"/>
              </a:ext>
            </a:extLst>
          </p:cNvPr>
          <p:cNvSpPr txBox="1"/>
          <p:nvPr/>
        </p:nvSpPr>
        <p:spPr>
          <a:xfrm>
            <a:off x="1350901" y="3335764"/>
            <a:ext cx="1132041" cy="276999"/>
          </a:xfrm>
          <a:prstGeom prst="rect">
            <a:avLst/>
          </a:prstGeom>
          <a:noFill/>
        </p:spPr>
        <p:txBody>
          <a:bodyPr wrap="none" rtlCol="0">
            <a:spAutoFit/>
          </a:bodyPr>
          <a:lstStyle/>
          <a:p>
            <a:r>
              <a:rPr lang="en-US" sz="1200" dirty="0"/>
              <a:t>RMSE: 0.02675</a:t>
            </a:r>
          </a:p>
        </p:txBody>
      </p:sp>
      <p:sp>
        <p:nvSpPr>
          <p:cNvPr id="9" name="TextBox 8">
            <a:extLst>
              <a:ext uri="{FF2B5EF4-FFF2-40B4-BE49-F238E27FC236}">
                <a16:creationId xmlns:a16="http://schemas.microsoft.com/office/drawing/2014/main" id="{8F1C577C-2400-9245-BD11-1F9BD6130DF9}"/>
              </a:ext>
            </a:extLst>
          </p:cNvPr>
          <p:cNvSpPr txBox="1"/>
          <p:nvPr/>
        </p:nvSpPr>
        <p:spPr>
          <a:xfrm>
            <a:off x="4529451" y="3327335"/>
            <a:ext cx="1053494" cy="276999"/>
          </a:xfrm>
          <a:prstGeom prst="rect">
            <a:avLst/>
          </a:prstGeom>
          <a:noFill/>
        </p:spPr>
        <p:txBody>
          <a:bodyPr wrap="none" rtlCol="0">
            <a:spAutoFit/>
          </a:bodyPr>
          <a:lstStyle/>
          <a:p>
            <a:r>
              <a:rPr lang="en-US" sz="1200" dirty="0"/>
              <a:t>RMSE: 5.9429</a:t>
            </a:r>
          </a:p>
        </p:txBody>
      </p:sp>
      <p:sp>
        <p:nvSpPr>
          <p:cNvPr id="10" name="TextBox 9">
            <a:extLst>
              <a:ext uri="{FF2B5EF4-FFF2-40B4-BE49-F238E27FC236}">
                <a16:creationId xmlns:a16="http://schemas.microsoft.com/office/drawing/2014/main" id="{A4913171-795A-B24C-81D1-C80F6F754E1D}"/>
              </a:ext>
            </a:extLst>
          </p:cNvPr>
          <p:cNvSpPr txBox="1"/>
          <p:nvPr/>
        </p:nvSpPr>
        <p:spPr>
          <a:xfrm>
            <a:off x="7751203" y="3351232"/>
            <a:ext cx="1132041" cy="276999"/>
          </a:xfrm>
          <a:prstGeom prst="rect">
            <a:avLst/>
          </a:prstGeom>
          <a:noFill/>
        </p:spPr>
        <p:txBody>
          <a:bodyPr wrap="none" rtlCol="0">
            <a:spAutoFit/>
          </a:bodyPr>
          <a:lstStyle/>
          <a:p>
            <a:r>
              <a:rPr lang="en-US" sz="1200" dirty="0"/>
              <a:t>RMSE: 0.02809</a:t>
            </a:r>
          </a:p>
        </p:txBody>
      </p:sp>
      <p:pic>
        <p:nvPicPr>
          <p:cNvPr id="11" name="Picture 10">
            <a:extLst>
              <a:ext uri="{FF2B5EF4-FFF2-40B4-BE49-F238E27FC236}">
                <a16:creationId xmlns:a16="http://schemas.microsoft.com/office/drawing/2014/main" id="{A96A2272-B0C7-1547-9EED-C652C510B0A0}"/>
              </a:ext>
            </a:extLst>
          </p:cNvPr>
          <p:cNvPicPr>
            <a:picLocks noChangeAspect="1"/>
          </p:cNvPicPr>
          <p:nvPr/>
        </p:nvPicPr>
        <p:blipFill>
          <a:blip r:embed="rId4"/>
          <a:stretch>
            <a:fillRect/>
          </a:stretch>
        </p:blipFill>
        <p:spPr>
          <a:xfrm>
            <a:off x="714644" y="4043730"/>
            <a:ext cx="2591213" cy="2305349"/>
          </a:xfrm>
          <a:prstGeom prst="rect">
            <a:avLst/>
          </a:prstGeom>
        </p:spPr>
      </p:pic>
      <p:pic>
        <p:nvPicPr>
          <p:cNvPr id="12" name="Picture 11">
            <a:extLst>
              <a:ext uri="{FF2B5EF4-FFF2-40B4-BE49-F238E27FC236}">
                <a16:creationId xmlns:a16="http://schemas.microsoft.com/office/drawing/2014/main" id="{68E7D341-1C7F-204A-B02F-7FF9F4B46053}"/>
              </a:ext>
            </a:extLst>
          </p:cNvPr>
          <p:cNvPicPr>
            <a:picLocks noChangeAspect="1"/>
          </p:cNvPicPr>
          <p:nvPr/>
        </p:nvPicPr>
        <p:blipFill>
          <a:blip r:embed="rId5"/>
          <a:stretch>
            <a:fillRect/>
          </a:stretch>
        </p:blipFill>
        <p:spPr>
          <a:xfrm>
            <a:off x="3806699" y="4031141"/>
            <a:ext cx="2498999" cy="2330527"/>
          </a:xfrm>
          <a:prstGeom prst="rect">
            <a:avLst/>
          </a:prstGeom>
        </p:spPr>
      </p:pic>
      <p:pic>
        <p:nvPicPr>
          <p:cNvPr id="13" name="Picture 12">
            <a:extLst>
              <a:ext uri="{FF2B5EF4-FFF2-40B4-BE49-F238E27FC236}">
                <a16:creationId xmlns:a16="http://schemas.microsoft.com/office/drawing/2014/main" id="{1E5A8C18-F37F-DB46-ABD1-FEAD90BF6A6F}"/>
              </a:ext>
            </a:extLst>
          </p:cNvPr>
          <p:cNvPicPr>
            <a:picLocks noChangeAspect="1"/>
          </p:cNvPicPr>
          <p:nvPr/>
        </p:nvPicPr>
        <p:blipFill>
          <a:blip r:embed="rId6"/>
          <a:stretch>
            <a:fillRect/>
          </a:stretch>
        </p:blipFill>
        <p:spPr>
          <a:xfrm>
            <a:off x="6897035" y="3987583"/>
            <a:ext cx="2599923" cy="2417641"/>
          </a:xfrm>
          <a:prstGeom prst="rect">
            <a:avLst/>
          </a:prstGeom>
        </p:spPr>
      </p:pic>
      <p:sp>
        <p:nvSpPr>
          <p:cNvPr id="14" name="TextBox 13">
            <a:extLst>
              <a:ext uri="{FF2B5EF4-FFF2-40B4-BE49-F238E27FC236}">
                <a16:creationId xmlns:a16="http://schemas.microsoft.com/office/drawing/2014/main" id="{BDF73816-EC2C-FA43-8979-77F71F5DE492}"/>
              </a:ext>
            </a:extLst>
          </p:cNvPr>
          <p:cNvSpPr txBox="1"/>
          <p:nvPr/>
        </p:nvSpPr>
        <p:spPr>
          <a:xfrm>
            <a:off x="1352917" y="6303765"/>
            <a:ext cx="1053494" cy="276999"/>
          </a:xfrm>
          <a:prstGeom prst="rect">
            <a:avLst/>
          </a:prstGeom>
          <a:noFill/>
        </p:spPr>
        <p:txBody>
          <a:bodyPr wrap="none" rtlCol="0">
            <a:spAutoFit/>
          </a:bodyPr>
          <a:lstStyle/>
          <a:p>
            <a:r>
              <a:rPr lang="en-US" sz="1200" dirty="0"/>
              <a:t>RMSE: 0.0275</a:t>
            </a:r>
          </a:p>
        </p:txBody>
      </p:sp>
      <p:sp>
        <p:nvSpPr>
          <p:cNvPr id="15" name="TextBox 14">
            <a:extLst>
              <a:ext uri="{FF2B5EF4-FFF2-40B4-BE49-F238E27FC236}">
                <a16:creationId xmlns:a16="http://schemas.microsoft.com/office/drawing/2014/main" id="{487D95DE-773D-5647-BD74-B16712BEB0A1}"/>
              </a:ext>
            </a:extLst>
          </p:cNvPr>
          <p:cNvSpPr txBox="1"/>
          <p:nvPr/>
        </p:nvSpPr>
        <p:spPr>
          <a:xfrm>
            <a:off x="4398036" y="6298757"/>
            <a:ext cx="1053494" cy="276999"/>
          </a:xfrm>
          <a:prstGeom prst="rect">
            <a:avLst/>
          </a:prstGeom>
          <a:noFill/>
        </p:spPr>
        <p:txBody>
          <a:bodyPr wrap="none" rtlCol="0">
            <a:spAutoFit/>
          </a:bodyPr>
          <a:lstStyle/>
          <a:p>
            <a:r>
              <a:rPr lang="en-US" sz="1200" dirty="0"/>
              <a:t>RMSE: 6.1790</a:t>
            </a:r>
          </a:p>
        </p:txBody>
      </p:sp>
      <p:sp>
        <p:nvSpPr>
          <p:cNvPr id="16" name="TextBox 15">
            <a:extLst>
              <a:ext uri="{FF2B5EF4-FFF2-40B4-BE49-F238E27FC236}">
                <a16:creationId xmlns:a16="http://schemas.microsoft.com/office/drawing/2014/main" id="{8A3B4904-C106-1E4E-B559-1BFDF99E4093}"/>
              </a:ext>
            </a:extLst>
          </p:cNvPr>
          <p:cNvSpPr txBox="1"/>
          <p:nvPr/>
        </p:nvSpPr>
        <p:spPr>
          <a:xfrm>
            <a:off x="7751203" y="6329932"/>
            <a:ext cx="1053494" cy="276999"/>
          </a:xfrm>
          <a:prstGeom prst="rect">
            <a:avLst/>
          </a:prstGeom>
          <a:noFill/>
        </p:spPr>
        <p:txBody>
          <a:bodyPr wrap="none" rtlCol="0">
            <a:spAutoFit/>
          </a:bodyPr>
          <a:lstStyle/>
          <a:p>
            <a:r>
              <a:rPr lang="en-US" sz="1200" dirty="0"/>
              <a:t>RMSE: 0.0311</a:t>
            </a:r>
          </a:p>
        </p:txBody>
      </p:sp>
      <p:sp>
        <p:nvSpPr>
          <p:cNvPr id="17" name="TextBox 16">
            <a:extLst>
              <a:ext uri="{FF2B5EF4-FFF2-40B4-BE49-F238E27FC236}">
                <a16:creationId xmlns:a16="http://schemas.microsoft.com/office/drawing/2014/main" id="{B65A222D-2F34-3046-B073-2BBAAA443C20}"/>
              </a:ext>
            </a:extLst>
          </p:cNvPr>
          <p:cNvSpPr txBox="1"/>
          <p:nvPr/>
        </p:nvSpPr>
        <p:spPr>
          <a:xfrm>
            <a:off x="2296388" y="3611912"/>
            <a:ext cx="4709623" cy="323165"/>
          </a:xfrm>
          <a:prstGeom prst="rect">
            <a:avLst/>
          </a:prstGeom>
          <a:noFill/>
        </p:spPr>
        <p:txBody>
          <a:bodyPr wrap="none" rtlCol="0">
            <a:spAutoFit/>
          </a:bodyPr>
          <a:lstStyle/>
          <a:p>
            <a:pPr algn="ctr"/>
            <a:r>
              <a:rPr lang="en-US" sz="1500" dirty="0"/>
              <a:t>Hyperparameter Optimization for RF , Number of Folds: 10</a:t>
            </a:r>
          </a:p>
        </p:txBody>
      </p:sp>
      <p:pic>
        <p:nvPicPr>
          <p:cNvPr id="19" name="Picture 18">
            <a:extLst>
              <a:ext uri="{FF2B5EF4-FFF2-40B4-BE49-F238E27FC236}">
                <a16:creationId xmlns:a16="http://schemas.microsoft.com/office/drawing/2014/main" id="{42A7640E-46CE-4741-98C6-B622EFD67BCB}"/>
              </a:ext>
            </a:extLst>
          </p:cNvPr>
          <p:cNvPicPr>
            <a:picLocks noChangeAspect="1"/>
          </p:cNvPicPr>
          <p:nvPr/>
        </p:nvPicPr>
        <p:blipFill>
          <a:blip r:embed="rId7"/>
          <a:stretch>
            <a:fillRect/>
          </a:stretch>
        </p:blipFill>
        <p:spPr>
          <a:xfrm>
            <a:off x="3705841" y="818152"/>
            <a:ext cx="2700714" cy="2550116"/>
          </a:xfrm>
          <a:prstGeom prst="rect">
            <a:avLst/>
          </a:prstGeom>
        </p:spPr>
      </p:pic>
      <p:sp>
        <p:nvSpPr>
          <p:cNvPr id="20" name="TextBox 19">
            <a:extLst>
              <a:ext uri="{FF2B5EF4-FFF2-40B4-BE49-F238E27FC236}">
                <a16:creationId xmlns:a16="http://schemas.microsoft.com/office/drawing/2014/main" id="{FCDDA29B-1D4A-F346-994A-931236DAD953}"/>
              </a:ext>
            </a:extLst>
          </p:cNvPr>
          <p:cNvSpPr txBox="1"/>
          <p:nvPr/>
        </p:nvSpPr>
        <p:spPr>
          <a:xfrm>
            <a:off x="1589748" y="549438"/>
            <a:ext cx="654346" cy="369332"/>
          </a:xfrm>
          <a:prstGeom prst="rect">
            <a:avLst/>
          </a:prstGeom>
          <a:noFill/>
        </p:spPr>
        <p:txBody>
          <a:bodyPr wrap="none" rtlCol="0">
            <a:spAutoFit/>
          </a:bodyPr>
          <a:lstStyle/>
          <a:p>
            <a:r>
              <a:rPr lang="en-US" dirty="0"/>
              <a:t>NPHI</a:t>
            </a:r>
          </a:p>
        </p:txBody>
      </p:sp>
      <p:sp>
        <p:nvSpPr>
          <p:cNvPr id="21" name="TextBox 20">
            <a:extLst>
              <a:ext uri="{FF2B5EF4-FFF2-40B4-BE49-F238E27FC236}">
                <a16:creationId xmlns:a16="http://schemas.microsoft.com/office/drawing/2014/main" id="{D0F42200-AB6B-8148-AE25-900AA8313C52}"/>
              </a:ext>
            </a:extLst>
          </p:cNvPr>
          <p:cNvSpPr txBox="1"/>
          <p:nvPr/>
        </p:nvSpPr>
        <p:spPr>
          <a:xfrm>
            <a:off x="4745631" y="549438"/>
            <a:ext cx="705899" cy="369332"/>
          </a:xfrm>
          <a:prstGeom prst="rect">
            <a:avLst/>
          </a:prstGeom>
          <a:noFill/>
        </p:spPr>
        <p:txBody>
          <a:bodyPr wrap="none" rtlCol="0">
            <a:spAutoFit/>
          </a:bodyPr>
          <a:lstStyle/>
          <a:p>
            <a:r>
              <a:rPr lang="en-US" dirty="0"/>
              <a:t>DTCO</a:t>
            </a:r>
          </a:p>
        </p:txBody>
      </p:sp>
      <p:sp>
        <p:nvSpPr>
          <p:cNvPr id="22" name="TextBox 21">
            <a:extLst>
              <a:ext uri="{FF2B5EF4-FFF2-40B4-BE49-F238E27FC236}">
                <a16:creationId xmlns:a16="http://schemas.microsoft.com/office/drawing/2014/main" id="{48628C61-750A-C840-A436-53219FDC466E}"/>
              </a:ext>
            </a:extLst>
          </p:cNvPr>
          <p:cNvSpPr txBox="1"/>
          <p:nvPr/>
        </p:nvSpPr>
        <p:spPr>
          <a:xfrm>
            <a:off x="7868302" y="549438"/>
            <a:ext cx="731290" cy="369332"/>
          </a:xfrm>
          <a:prstGeom prst="rect">
            <a:avLst/>
          </a:prstGeom>
          <a:noFill/>
        </p:spPr>
        <p:txBody>
          <a:bodyPr wrap="none" rtlCol="0">
            <a:spAutoFit/>
          </a:bodyPr>
          <a:lstStyle/>
          <a:p>
            <a:r>
              <a:rPr lang="en-US" dirty="0"/>
              <a:t>RHOB</a:t>
            </a:r>
          </a:p>
        </p:txBody>
      </p:sp>
    </p:spTree>
    <p:extLst>
      <p:ext uri="{BB962C8B-B14F-4D97-AF65-F5344CB8AC3E}">
        <p14:creationId xmlns:p14="http://schemas.microsoft.com/office/powerpoint/2010/main" val="15040106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C1ED0-7894-AF40-A2F3-0D1E8B30B512}"/>
              </a:ext>
            </a:extLst>
          </p:cNvPr>
          <p:cNvSpPr>
            <a:spLocks noGrp="1"/>
          </p:cNvSpPr>
          <p:nvPr>
            <p:ph type="title"/>
          </p:nvPr>
        </p:nvSpPr>
        <p:spPr>
          <a:xfrm>
            <a:off x="148771" y="152400"/>
            <a:ext cx="10972800" cy="762000"/>
          </a:xfrm>
        </p:spPr>
        <p:txBody>
          <a:bodyPr>
            <a:normAutofit fontScale="90000"/>
          </a:bodyPr>
          <a:lstStyle/>
          <a:p>
            <a:r>
              <a:rPr lang="en-US" dirty="0"/>
              <a:t>KNN Regression with K Neighbors</a:t>
            </a:r>
            <a:br>
              <a:rPr lang="en-US" dirty="0"/>
            </a:br>
            <a:endParaRPr lang="en-US" dirty="0"/>
          </a:p>
        </p:txBody>
      </p:sp>
      <p:pic>
        <p:nvPicPr>
          <p:cNvPr id="4" name="Picture 3">
            <a:extLst>
              <a:ext uri="{FF2B5EF4-FFF2-40B4-BE49-F238E27FC236}">
                <a16:creationId xmlns:a16="http://schemas.microsoft.com/office/drawing/2014/main" id="{4F0B7835-8857-A74D-8E32-563DA4E60FED}"/>
              </a:ext>
            </a:extLst>
          </p:cNvPr>
          <p:cNvPicPr>
            <a:picLocks noChangeAspect="1"/>
          </p:cNvPicPr>
          <p:nvPr/>
        </p:nvPicPr>
        <p:blipFill>
          <a:blip r:embed="rId2"/>
          <a:stretch>
            <a:fillRect/>
          </a:stretch>
        </p:blipFill>
        <p:spPr>
          <a:xfrm>
            <a:off x="1115619" y="1055616"/>
            <a:ext cx="3487223" cy="2251839"/>
          </a:xfrm>
          <a:prstGeom prst="rect">
            <a:avLst/>
          </a:prstGeom>
        </p:spPr>
      </p:pic>
      <p:pic>
        <p:nvPicPr>
          <p:cNvPr id="5" name="Picture 4">
            <a:extLst>
              <a:ext uri="{FF2B5EF4-FFF2-40B4-BE49-F238E27FC236}">
                <a16:creationId xmlns:a16="http://schemas.microsoft.com/office/drawing/2014/main" id="{C24AA512-95FA-B74E-9E1C-A249E72CE0C8}"/>
              </a:ext>
            </a:extLst>
          </p:cNvPr>
          <p:cNvPicPr>
            <a:picLocks noChangeAspect="1"/>
          </p:cNvPicPr>
          <p:nvPr/>
        </p:nvPicPr>
        <p:blipFill>
          <a:blip r:embed="rId3"/>
          <a:stretch>
            <a:fillRect/>
          </a:stretch>
        </p:blipFill>
        <p:spPr>
          <a:xfrm>
            <a:off x="4554736" y="1045780"/>
            <a:ext cx="3309029" cy="2261675"/>
          </a:xfrm>
          <a:prstGeom prst="rect">
            <a:avLst/>
          </a:prstGeom>
        </p:spPr>
      </p:pic>
      <p:pic>
        <p:nvPicPr>
          <p:cNvPr id="7" name="Picture 6">
            <a:extLst>
              <a:ext uri="{FF2B5EF4-FFF2-40B4-BE49-F238E27FC236}">
                <a16:creationId xmlns:a16="http://schemas.microsoft.com/office/drawing/2014/main" id="{7D6FBD9D-D9D4-2B45-8EFB-88786DB71641}"/>
              </a:ext>
            </a:extLst>
          </p:cNvPr>
          <p:cNvPicPr>
            <a:picLocks noChangeAspect="1"/>
          </p:cNvPicPr>
          <p:nvPr/>
        </p:nvPicPr>
        <p:blipFill>
          <a:blip r:embed="rId4"/>
          <a:stretch>
            <a:fillRect/>
          </a:stretch>
        </p:blipFill>
        <p:spPr>
          <a:xfrm>
            <a:off x="1293561" y="3563554"/>
            <a:ext cx="3131337" cy="2238830"/>
          </a:xfrm>
          <a:prstGeom prst="rect">
            <a:avLst/>
          </a:prstGeom>
        </p:spPr>
      </p:pic>
      <p:pic>
        <p:nvPicPr>
          <p:cNvPr id="8" name="Picture 7">
            <a:extLst>
              <a:ext uri="{FF2B5EF4-FFF2-40B4-BE49-F238E27FC236}">
                <a16:creationId xmlns:a16="http://schemas.microsoft.com/office/drawing/2014/main" id="{83431D41-F6B3-AC4D-8F2F-282FD298F97E}"/>
              </a:ext>
            </a:extLst>
          </p:cNvPr>
          <p:cNvPicPr>
            <a:picLocks noChangeAspect="1"/>
          </p:cNvPicPr>
          <p:nvPr/>
        </p:nvPicPr>
        <p:blipFill>
          <a:blip r:embed="rId5"/>
          <a:stretch>
            <a:fillRect/>
          </a:stretch>
        </p:blipFill>
        <p:spPr>
          <a:xfrm>
            <a:off x="4562946" y="3621470"/>
            <a:ext cx="3204158" cy="2190750"/>
          </a:xfrm>
          <a:prstGeom prst="rect">
            <a:avLst/>
          </a:prstGeom>
        </p:spPr>
      </p:pic>
      <p:pic>
        <p:nvPicPr>
          <p:cNvPr id="10" name="Picture 9">
            <a:extLst>
              <a:ext uri="{FF2B5EF4-FFF2-40B4-BE49-F238E27FC236}">
                <a16:creationId xmlns:a16="http://schemas.microsoft.com/office/drawing/2014/main" id="{F8A56D9A-DB21-DF43-9745-DF5ED31001B2}"/>
              </a:ext>
            </a:extLst>
          </p:cNvPr>
          <p:cNvPicPr>
            <a:picLocks noChangeAspect="1"/>
          </p:cNvPicPr>
          <p:nvPr/>
        </p:nvPicPr>
        <p:blipFill>
          <a:blip r:embed="rId6"/>
          <a:stretch>
            <a:fillRect/>
          </a:stretch>
        </p:blipFill>
        <p:spPr>
          <a:xfrm>
            <a:off x="8127495" y="806089"/>
            <a:ext cx="2779992" cy="2545063"/>
          </a:xfrm>
          <a:prstGeom prst="rect">
            <a:avLst/>
          </a:prstGeom>
        </p:spPr>
      </p:pic>
      <p:pic>
        <p:nvPicPr>
          <p:cNvPr id="11" name="Picture 10">
            <a:extLst>
              <a:ext uri="{FF2B5EF4-FFF2-40B4-BE49-F238E27FC236}">
                <a16:creationId xmlns:a16="http://schemas.microsoft.com/office/drawing/2014/main" id="{0320BA6A-8272-C24E-85AE-C14E4ACFCB02}"/>
              </a:ext>
            </a:extLst>
          </p:cNvPr>
          <p:cNvPicPr>
            <a:picLocks noChangeAspect="1"/>
          </p:cNvPicPr>
          <p:nvPr/>
        </p:nvPicPr>
        <p:blipFill>
          <a:blip r:embed="rId7"/>
          <a:stretch>
            <a:fillRect/>
          </a:stretch>
        </p:blipFill>
        <p:spPr>
          <a:xfrm>
            <a:off x="8127495" y="3586688"/>
            <a:ext cx="2869065" cy="2611749"/>
          </a:xfrm>
          <a:prstGeom prst="rect">
            <a:avLst/>
          </a:prstGeom>
        </p:spPr>
      </p:pic>
      <p:sp>
        <p:nvSpPr>
          <p:cNvPr id="12" name="TextBox 11">
            <a:extLst>
              <a:ext uri="{FF2B5EF4-FFF2-40B4-BE49-F238E27FC236}">
                <a16:creationId xmlns:a16="http://schemas.microsoft.com/office/drawing/2014/main" id="{3BC8785F-87F8-4242-935B-A5F9C49CF1B9}"/>
              </a:ext>
            </a:extLst>
          </p:cNvPr>
          <p:cNvSpPr txBox="1"/>
          <p:nvPr/>
        </p:nvSpPr>
        <p:spPr>
          <a:xfrm>
            <a:off x="9018981" y="3344471"/>
            <a:ext cx="1210588" cy="276999"/>
          </a:xfrm>
          <a:prstGeom prst="rect">
            <a:avLst/>
          </a:prstGeom>
          <a:noFill/>
        </p:spPr>
        <p:txBody>
          <a:bodyPr wrap="none" rtlCol="0">
            <a:spAutoFit/>
          </a:bodyPr>
          <a:lstStyle/>
          <a:p>
            <a:r>
              <a:rPr lang="en-US" sz="1200" dirty="0"/>
              <a:t>RMSE: 0.000904</a:t>
            </a:r>
          </a:p>
        </p:txBody>
      </p:sp>
      <p:sp>
        <p:nvSpPr>
          <p:cNvPr id="13" name="TextBox 12">
            <a:extLst>
              <a:ext uri="{FF2B5EF4-FFF2-40B4-BE49-F238E27FC236}">
                <a16:creationId xmlns:a16="http://schemas.microsoft.com/office/drawing/2014/main" id="{266866E0-87DD-504F-86EE-C2BAFA56A5DC}"/>
              </a:ext>
            </a:extLst>
          </p:cNvPr>
          <p:cNvSpPr txBox="1"/>
          <p:nvPr/>
        </p:nvSpPr>
        <p:spPr>
          <a:xfrm>
            <a:off x="9136801" y="6198437"/>
            <a:ext cx="974947" cy="276999"/>
          </a:xfrm>
          <a:prstGeom prst="rect">
            <a:avLst/>
          </a:prstGeom>
          <a:noFill/>
        </p:spPr>
        <p:txBody>
          <a:bodyPr wrap="none" rtlCol="0">
            <a:spAutoFit/>
          </a:bodyPr>
          <a:lstStyle/>
          <a:p>
            <a:r>
              <a:rPr lang="en-US" sz="1200" dirty="0"/>
              <a:t>RMSE: 6.386</a:t>
            </a:r>
          </a:p>
        </p:txBody>
      </p:sp>
      <p:sp>
        <p:nvSpPr>
          <p:cNvPr id="14" name="TextBox 13">
            <a:extLst>
              <a:ext uri="{FF2B5EF4-FFF2-40B4-BE49-F238E27FC236}">
                <a16:creationId xmlns:a16="http://schemas.microsoft.com/office/drawing/2014/main" id="{8299D0DC-273F-FF4B-814C-EC671803F935}"/>
              </a:ext>
            </a:extLst>
          </p:cNvPr>
          <p:cNvSpPr txBox="1"/>
          <p:nvPr/>
        </p:nvSpPr>
        <p:spPr>
          <a:xfrm>
            <a:off x="247189" y="1881212"/>
            <a:ext cx="654346" cy="369332"/>
          </a:xfrm>
          <a:prstGeom prst="rect">
            <a:avLst/>
          </a:prstGeom>
          <a:noFill/>
        </p:spPr>
        <p:txBody>
          <a:bodyPr wrap="none" rtlCol="0">
            <a:spAutoFit/>
          </a:bodyPr>
          <a:lstStyle/>
          <a:p>
            <a:r>
              <a:rPr lang="en-US" dirty="0"/>
              <a:t>NPHI</a:t>
            </a:r>
          </a:p>
        </p:txBody>
      </p:sp>
      <p:sp>
        <p:nvSpPr>
          <p:cNvPr id="15" name="TextBox 14">
            <a:extLst>
              <a:ext uri="{FF2B5EF4-FFF2-40B4-BE49-F238E27FC236}">
                <a16:creationId xmlns:a16="http://schemas.microsoft.com/office/drawing/2014/main" id="{1FCA4895-DDD4-8C4C-A669-27994264DDD7}"/>
              </a:ext>
            </a:extLst>
          </p:cNvPr>
          <p:cNvSpPr txBox="1"/>
          <p:nvPr/>
        </p:nvSpPr>
        <p:spPr>
          <a:xfrm>
            <a:off x="243018" y="4498303"/>
            <a:ext cx="705899" cy="369332"/>
          </a:xfrm>
          <a:prstGeom prst="rect">
            <a:avLst/>
          </a:prstGeom>
          <a:noFill/>
        </p:spPr>
        <p:txBody>
          <a:bodyPr wrap="none" rtlCol="0">
            <a:spAutoFit/>
          </a:bodyPr>
          <a:lstStyle/>
          <a:p>
            <a:r>
              <a:rPr lang="en-US" dirty="0"/>
              <a:t>DTCO</a:t>
            </a:r>
          </a:p>
        </p:txBody>
      </p:sp>
    </p:spTree>
    <p:extLst>
      <p:ext uri="{BB962C8B-B14F-4D97-AF65-F5344CB8AC3E}">
        <p14:creationId xmlns:p14="http://schemas.microsoft.com/office/powerpoint/2010/main" val="1593309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1677C-B6E9-344C-963F-0A5E8F455F92}"/>
              </a:ext>
            </a:extLst>
          </p:cNvPr>
          <p:cNvSpPr>
            <a:spLocks noGrp="1"/>
          </p:cNvSpPr>
          <p:nvPr>
            <p:ph type="title"/>
          </p:nvPr>
        </p:nvSpPr>
        <p:spPr>
          <a:xfrm>
            <a:off x="159658" y="141514"/>
            <a:ext cx="10972800" cy="762000"/>
          </a:xfrm>
        </p:spPr>
        <p:txBody>
          <a:bodyPr>
            <a:normAutofit fontScale="90000"/>
          </a:bodyPr>
          <a:lstStyle/>
          <a:p>
            <a:r>
              <a:rPr lang="en-US" dirty="0"/>
              <a:t>KNN Regression with K Neighbors</a:t>
            </a:r>
            <a:br>
              <a:rPr lang="en-US" dirty="0"/>
            </a:br>
            <a:endParaRPr lang="en-US" dirty="0"/>
          </a:p>
        </p:txBody>
      </p:sp>
      <p:sp>
        <p:nvSpPr>
          <p:cNvPr id="3" name="Content Placeholder 2">
            <a:extLst>
              <a:ext uri="{FF2B5EF4-FFF2-40B4-BE49-F238E27FC236}">
                <a16:creationId xmlns:a16="http://schemas.microsoft.com/office/drawing/2014/main" id="{A02263D3-DDD4-F144-80EF-A15EF41FD9A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FC0613D-4BAE-7641-9405-FE3E548E872C}"/>
              </a:ext>
            </a:extLst>
          </p:cNvPr>
          <p:cNvPicPr>
            <a:picLocks noChangeAspect="1"/>
          </p:cNvPicPr>
          <p:nvPr/>
        </p:nvPicPr>
        <p:blipFill>
          <a:blip r:embed="rId2"/>
          <a:stretch>
            <a:fillRect/>
          </a:stretch>
        </p:blipFill>
        <p:spPr>
          <a:xfrm>
            <a:off x="879929" y="1672770"/>
            <a:ext cx="3744295" cy="2409372"/>
          </a:xfrm>
          <a:prstGeom prst="rect">
            <a:avLst/>
          </a:prstGeom>
        </p:spPr>
      </p:pic>
      <p:pic>
        <p:nvPicPr>
          <p:cNvPr id="5" name="Picture 4">
            <a:extLst>
              <a:ext uri="{FF2B5EF4-FFF2-40B4-BE49-F238E27FC236}">
                <a16:creationId xmlns:a16="http://schemas.microsoft.com/office/drawing/2014/main" id="{E2428573-3B6C-DB4E-BFB1-00C210D34C56}"/>
              </a:ext>
            </a:extLst>
          </p:cNvPr>
          <p:cNvPicPr>
            <a:picLocks noChangeAspect="1"/>
          </p:cNvPicPr>
          <p:nvPr/>
        </p:nvPicPr>
        <p:blipFill>
          <a:blip r:embed="rId3"/>
          <a:stretch>
            <a:fillRect/>
          </a:stretch>
        </p:blipFill>
        <p:spPr>
          <a:xfrm>
            <a:off x="4466771" y="1672770"/>
            <a:ext cx="3780834" cy="2616202"/>
          </a:xfrm>
          <a:prstGeom prst="rect">
            <a:avLst/>
          </a:prstGeom>
        </p:spPr>
      </p:pic>
      <p:pic>
        <p:nvPicPr>
          <p:cNvPr id="7" name="Picture 6">
            <a:extLst>
              <a:ext uri="{FF2B5EF4-FFF2-40B4-BE49-F238E27FC236}">
                <a16:creationId xmlns:a16="http://schemas.microsoft.com/office/drawing/2014/main" id="{4CBF4D67-86F5-CD44-B7CF-F2AE63F17299}"/>
              </a:ext>
            </a:extLst>
          </p:cNvPr>
          <p:cNvPicPr>
            <a:picLocks noChangeAspect="1"/>
          </p:cNvPicPr>
          <p:nvPr/>
        </p:nvPicPr>
        <p:blipFill>
          <a:blip r:embed="rId4"/>
          <a:stretch>
            <a:fillRect/>
          </a:stretch>
        </p:blipFill>
        <p:spPr>
          <a:xfrm>
            <a:off x="8247605" y="1570263"/>
            <a:ext cx="3574933" cy="3001737"/>
          </a:xfrm>
          <a:prstGeom prst="rect">
            <a:avLst/>
          </a:prstGeom>
        </p:spPr>
      </p:pic>
      <p:sp>
        <p:nvSpPr>
          <p:cNvPr id="8" name="TextBox 7">
            <a:extLst>
              <a:ext uri="{FF2B5EF4-FFF2-40B4-BE49-F238E27FC236}">
                <a16:creationId xmlns:a16="http://schemas.microsoft.com/office/drawing/2014/main" id="{8B3A4EBE-2E30-6F41-AD87-626C2FD4ECC5}"/>
              </a:ext>
            </a:extLst>
          </p:cNvPr>
          <p:cNvSpPr txBox="1"/>
          <p:nvPr/>
        </p:nvSpPr>
        <p:spPr>
          <a:xfrm>
            <a:off x="9508324" y="4672987"/>
            <a:ext cx="1210588" cy="276999"/>
          </a:xfrm>
          <a:prstGeom prst="rect">
            <a:avLst/>
          </a:prstGeom>
          <a:noFill/>
        </p:spPr>
        <p:txBody>
          <a:bodyPr wrap="none" rtlCol="0">
            <a:spAutoFit/>
          </a:bodyPr>
          <a:lstStyle/>
          <a:p>
            <a:r>
              <a:rPr lang="en-US" sz="1200" dirty="0"/>
              <a:t>RMSE: 0.000974</a:t>
            </a:r>
          </a:p>
        </p:txBody>
      </p:sp>
      <p:sp>
        <p:nvSpPr>
          <p:cNvPr id="9" name="TextBox 8">
            <a:extLst>
              <a:ext uri="{FF2B5EF4-FFF2-40B4-BE49-F238E27FC236}">
                <a16:creationId xmlns:a16="http://schemas.microsoft.com/office/drawing/2014/main" id="{6B647782-E988-014C-8DBA-15AEA2C0A2A8}"/>
              </a:ext>
            </a:extLst>
          </p:cNvPr>
          <p:cNvSpPr txBox="1"/>
          <p:nvPr/>
        </p:nvSpPr>
        <p:spPr>
          <a:xfrm>
            <a:off x="183294" y="2611539"/>
            <a:ext cx="731290" cy="369332"/>
          </a:xfrm>
          <a:prstGeom prst="rect">
            <a:avLst/>
          </a:prstGeom>
          <a:noFill/>
        </p:spPr>
        <p:txBody>
          <a:bodyPr wrap="none" rtlCol="0">
            <a:spAutoFit/>
          </a:bodyPr>
          <a:lstStyle/>
          <a:p>
            <a:r>
              <a:rPr lang="en-US" dirty="0"/>
              <a:t>RHOB</a:t>
            </a:r>
          </a:p>
        </p:txBody>
      </p:sp>
    </p:spTree>
    <p:extLst>
      <p:ext uri="{BB962C8B-B14F-4D97-AF65-F5344CB8AC3E}">
        <p14:creationId xmlns:p14="http://schemas.microsoft.com/office/powerpoint/2010/main" val="3310057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6D533-A675-1242-B569-DB7FB910E126}"/>
              </a:ext>
            </a:extLst>
          </p:cNvPr>
          <p:cNvSpPr>
            <a:spLocks noGrp="1"/>
          </p:cNvSpPr>
          <p:nvPr>
            <p:ph type="title"/>
          </p:nvPr>
        </p:nvSpPr>
        <p:spPr/>
        <p:txBody>
          <a:bodyPr/>
          <a:lstStyle/>
          <a:p>
            <a:r>
              <a:rPr lang="en-US" dirty="0"/>
              <a:t>Linear Regression</a:t>
            </a:r>
          </a:p>
        </p:txBody>
      </p:sp>
      <p:pic>
        <p:nvPicPr>
          <p:cNvPr id="4" name="Picture 3">
            <a:extLst>
              <a:ext uri="{FF2B5EF4-FFF2-40B4-BE49-F238E27FC236}">
                <a16:creationId xmlns:a16="http://schemas.microsoft.com/office/drawing/2014/main" id="{D67FF837-E5E0-014D-BE37-C97DDEE9BC38}"/>
              </a:ext>
            </a:extLst>
          </p:cNvPr>
          <p:cNvPicPr>
            <a:picLocks noChangeAspect="1"/>
          </p:cNvPicPr>
          <p:nvPr/>
        </p:nvPicPr>
        <p:blipFill>
          <a:blip r:embed="rId2"/>
          <a:stretch>
            <a:fillRect/>
          </a:stretch>
        </p:blipFill>
        <p:spPr>
          <a:xfrm>
            <a:off x="634019" y="1405924"/>
            <a:ext cx="3378200" cy="3149600"/>
          </a:xfrm>
          <a:prstGeom prst="rect">
            <a:avLst/>
          </a:prstGeom>
        </p:spPr>
      </p:pic>
      <p:pic>
        <p:nvPicPr>
          <p:cNvPr id="5" name="Picture 4">
            <a:extLst>
              <a:ext uri="{FF2B5EF4-FFF2-40B4-BE49-F238E27FC236}">
                <a16:creationId xmlns:a16="http://schemas.microsoft.com/office/drawing/2014/main" id="{26038D65-07F8-EE4E-A53E-19C715109C00}"/>
              </a:ext>
            </a:extLst>
          </p:cNvPr>
          <p:cNvPicPr>
            <a:picLocks noChangeAspect="1"/>
          </p:cNvPicPr>
          <p:nvPr/>
        </p:nvPicPr>
        <p:blipFill>
          <a:blip r:embed="rId3"/>
          <a:stretch>
            <a:fillRect/>
          </a:stretch>
        </p:blipFill>
        <p:spPr>
          <a:xfrm>
            <a:off x="4318000" y="1373267"/>
            <a:ext cx="3556000" cy="3200400"/>
          </a:xfrm>
          <a:prstGeom prst="rect">
            <a:avLst/>
          </a:prstGeom>
        </p:spPr>
      </p:pic>
      <p:pic>
        <p:nvPicPr>
          <p:cNvPr id="6" name="Picture 5">
            <a:extLst>
              <a:ext uri="{FF2B5EF4-FFF2-40B4-BE49-F238E27FC236}">
                <a16:creationId xmlns:a16="http://schemas.microsoft.com/office/drawing/2014/main" id="{C29BDC2D-2893-E747-97DC-692CDA7C843B}"/>
              </a:ext>
            </a:extLst>
          </p:cNvPr>
          <p:cNvPicPr>
            <a:picLocks noChangeAspect="1"/>
          </p:cNvPicPr>
          <p:nvPr/>
        </p:nvPicPr>
        <p:blipFill>
          <a:blip r:embed="rId4"/>
          <a:stretch>
            <a:fillRect/>
          </a:stretch>
        </p:blipFill>
        <p:spPr>
          <a:xfrm>
            <a:off x="8027381" y="1373267"/>
            <a:ext cx="3530600" cy="3175000"/>
          </a:xfrm>
          <a:prstGeom prst="rect">
            <a:avLst/>
          </a:prstGeom>
        </p:spPr>
      </p:pic>
      <p:sp>
        <p:nvSpPr>
          <p:cNvPr id="8" name="TextBox 7">
            <a:extLst>
              <a:ext uri="{FF2B5EF4-FFF2-40B4-BE49-F238E27FC236}">
                <a16:creationId xmlns:a16="http://schemas.microsoft.com/office/drawing/2014/main" id="{2E9557E6-9BCF-0745-A620-E2BDEB2ECE49}"/>
              </a:ext>
            </a:extLst>
          </p:cNvPr>
          <p:cNvSpPr txBox="1"/>
          <p:nvPr/>
        </p:nvSpPr>
        <p:spPr>
          <a:xfrm>
            <a:off x="9232280" y="882967"/>
            <a:ext cx="731290" cy="369332"/>
          </a:xfrm>
          <a:prstGeom prst="rect">
            <a:avLst/>
          </a:prstGeom>
          <a:noFill/>
        </p:spPr>
        <p:txBody>
          <a:bodyPr wrap="none" rtlCol="0">
            <a:spAutoFit/>
          </a:bodyPr>
          <a:lstStyle/>
          <a:p>
            <a:r>
              <a:rPr lang="en-US" dirty="0"/>
              <a:t>RHOB</a:t>
            </a:r>
          </a:p>
        </p:txBody>
      </p:sp>
      <p:sp>
        <p:nvSpPr>
          <p:cNvPr id="11" name="TextBox 10">
            <a:extLst>
              <a:ext uri="{FF2B5EF4-FFF2-40B4-BE49-F238E27FC236}">
                <a16:creationId xmlns:a16="http://schemas.microsoft.com/office/drawing/2014/main" id="{5B57714E-972C-7540-9905-1D6F3652A51A}"/>
              </a:ext>
            </a:extLst>
          </p:cNvPr>
          <p:cNvSpPr txBox="1"/>
          <p:nvPr/>
        </p:nvSpPr>
        <p:spPr>
          <a:xfrm>
            <a:off x="1796372" y="4557191"/>
            <a:ext cx="1053494" cy="276999"/>
          </a:xfrm>
          <a:prstGeom prst="rect">
            <a:avLst/>
          </a:prstGeom>
          <a:noFill/>
        </p:spPr>
        <p:txBody>
          <a:bodyPr wrap="none" rtlCol="0">
            <a:spAutoFit/>
          </a:bodyPr>
          <a:lstStyle/>
          <a:p>
            <a:r>
              <a:rPr lang="en-US" sz="1200" dirty="0"/>
              <a:t>RMSE: 0.0426</a:t>
            </a:r>
          </a:p>
        </p:txBody>
      </p:sp>
      <p:sp>
        <p:nvSpPr>
          <p:cNvPr id="12" name="TextBox 11">
            <a:extLst>
              <a:ext uri="{FF2B5EF4-FFF2-40B4-BE49-F238E27FC236}">
                <a16:creationId xmlns:a16="http://schemas.microsoft.com/office/drawing/2014/main" id="{55686847-0314-F242-82CA-A8EC0D9EB650}"/>
              </a:ext>
            </a:extLst>
          </p:cNvPr>
          <p:cNvSpPr txBox="1"/>
          <p:nvPr/>
        </p:nvSpPr>
        <p:spPr>
          <a:xfrm>
            <a:off x="5569253" y="4585383"/>
            <a:ext cx="974947" cy="276999"/>
          </a:xfrm>
          <a:prstGeom prst="rect">
            <a:avLst/>
          </a:prstGeom>
          <a:noFill/>
        </p:spPr>
        <p:txBody>
          <a:bodyPr wrap="none" rtlCol="0">
            <a:spAutoFit/>
          </a:bodyPr>
          <a:lstStyle/>
          <a:p>
            <a:r>
              <a:rPr lang="en-US" sz="1200" dirty="0"/>
              <a:t>RMSE: 8.397</a:t>
            </a:r>
          </a:p>
        </p:txBody>
      </p:sp>
      <p:sp>
        <p:nvSpPr>
          <p:cNvPr id="13" name="TextBox 12">
            <a:extLst>
              <a:ext uri="{FF2B5EF4-FFF2-40B4-BE49-F238E27FC236}">
                <a16:creationId xmlns:a16="http://schemas.microsoft.com/office/drawing/2014/main" id="{C134BBC3-1B47-1441-BE45-A49F061C9ACF}"/>
              </a:ext>
            </a:extLst>
          </p:cNvPr>
          <p:cNvSpPr txBox="1"/>
          <p:nvPr/>
        </p:nvSpPr>
        <p:spPr>
          <a:xfrm>
            <a:off x="9420681" y="4585383"/>
            <a:ext cx="1210588" cy="276999"/>
          </a:xfrm>
          <a:prstGeom prst="rect">
            <a:avLst/>
          </a:prstGeom>
          <a:noFill/>
        </p:spPr>
        <p:txBody>
          <a:bodyPr wrap="none" rtlCol="0">
            <a:spAutoFit/>
          </a:bodyPr>
          <a:lstStyle/>
          <a:p>
            <a:r>
              <a:rPr lang="en-US" sz="1200" dirty="0"/>
              <a:t>RMSE: 0.001217</a:t>
            </a:r>
          </a:p>
        </p:txBody>
      </p:sp>
      <p:sp>
        <p:nvSpPr>
          <p:cNvPr id="14" name="TextBox 13">
            <a:extLst>
              <a:ext uri="{FF2B5EF4-FFF2-40B4-BE49-F238E27FC236}">
                <a16:creationId xmlns:a16="http://schemas.microsoft.com/office/drawing/2014/main" id="{0AF5CC5F-1A3D-2F4F-A87E-198C3796C87C}"/>
              </a:ext>
            </a:extLst>
          </p:cNvPr>
          <p:cNvSpPr txBox="1"/>
          <p:nvPr/>
        </p:nvSpPr>
        <p:spPr>
          <a:xfrm>
            <a:off x="1995946" y="899296"/>
            <a:ext cx="654346" cy="369332"/>
          </a:xfrm>
          <a:prstGeom prst="rect">
            <a:avLst/>
          </a:prstGeom>
          <a:noFill/>
        </p:spPr>
        <p:txBody>
          <a:bodyPr wrap="none" rtlCol="0">
            <a:spAutoFit/>
          </a:bodyPr>
          <a:lstStyle/>
          <a:p>
            <a:r>
              <a:rPr lang="en-US" dirty="0"/>
              <a:t>NPHI</a:t>
            </a:r>
          </a:p>
        </p:txBody>
      </p:sp>
      <p:sp>
        <p:nvSpPr>
          <p:cNvPr id="16" name="TextBox 15">
            <a:extLst>
              <a:ext uri="{FF2B5EF4-FFF2-40B4-BE49-F238E27FC236}">
                <a16:creationId xmlns:a16="http://schemas.microsoft.com/office/drawing/2014/main" id="{F10A99D7-F688-634E-BFDB-E6E5C1B2ECB4}"/>
              </a:ext>
            </a:extLst>
          </p:cNvPr>
          <p:cNvSpPr txBox="1"/>
          <p:nvPr/>
        </p:nvSpPr>
        <p:spPr>
          <a:xfrm>
            <a:off x="5390101" y="899296"/>
            <a:ext cx="705899" cy="369332"/>
          </a:xfrm>
          <a:prstGeom prst="rect">
            <a:avLst/>
          </a:prstGeom>
          <a:noFill/>
        </p:spPr>
        <p:txBody>
          <a:bodyPr wrap="none" rtlCol="0">
            <a:spAutoFit/>
          </a:bodyPr>
          <a:lstStyle/>
          <a:p>
            <a:r>
              <a:rPr lang="en-US" dirty="0"/>
              <a:t>DTCO</a:t>
            </a:r>
          </a:p>
        </p:txBody>
      </p:sp>
    </p:spTree>
    <p:extLst>
      <p:ext uri="{BB962C8B-B14F-4D97-AF65-F5344CB8AC3E}">
        <p14:creationId xmlns:p14="http://schemas.microsoft.com/office/powerpoint/2010/main" val="3198534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a:t>
            </a:r>
          </a:p>
        </p:txBody>
      </p:sp>
      <p:sp>
        <p:nvSpPr>
          <p:cNvPr id="3" name="Content Placeholder 2"/>
          <p:cNvSpPr>
            <a:spLocks noGrp="1"/>
          </p:cNvSpPr>
          <p:nvPr>
            <p:ph idx="1"/>
          </p:nvPr>
        </p:nvSpPr>
        <p:spPr>
          <a:xfrm>
            <a:off x="203200" y="1019908"/>
            <a:ext cx="11789508" cy="4923692"/>
          </a:xfrm>
        </p:spPr>
        <p:txBody>
          <a:bodyPr>
            <a:normAutofit/>
          </a:bodyPr>
          <a:lstStyle/>
          <a:p>
            <a:pPr algn="just"/>
            <a:r>
              <a:rPr lang="en-GB" sz="2600" dirty="0"/>
              <a:t>Geophysical logs are important for </a:t>
            </a:r>
            <a:r>
              <a:rPr lang="en-US" sz="2600" dirty="0"/>
              <a:t>subsurface resource estimation and exploitation </a:t>
            </a:r>
          </a:p>
          <a:p>
            <a:pPr algn="just"/>
            <a:r>
              <a:rPr lang="en-GB" sz="2600" dirty="0"/>
              <a:t>To record geophysical logs, wireline measurements are selectively deployed and are not available for every well</a:t>
            </a:r>
          </a:p>
          <a:p>
            <a:pPr algn="just"/>
            <a:r>
              <a:rPr lang="en-GB" sz="2600" dirty="0"/>
              <a:t>Predictive tool for rock properties from drilling parameters can help companies make an informed decision and save them thousands of dollars </a:t>
            </a:r>
          </a:p>
          <a:p>
            <a:pPr algn="just"/>
            <a:endParaRPr lang="en-GB" sz="2600" dirty="0"/>
          </a:p>
          <a:p>
            <a:pPr marL="457200" lvl="1" indent="0">
              <a:buNone/>
            </a:pPr>
            <a:endParaRPr lang="en-US" sz="2600" dirty="0"/>
          </a:p>
          <a:p>
            <a:pPr lvl="1"/>
            <a:endParaRPr lang="en-US" sz="2600" dirty="0"/>
          </a:p>
          <a:p>
            <a:endParaRPr lang="en-US" sz="2600" dirty="0"/>
          </a:p>
        </p:txBody>
      </p:sp>
    </p:spTree>
    <p:extLst>
      <p:ext uri="{BB962C8B-B14F-4D97-AF65-F5344CB8AC3E}">
        <p14:creationId xmlns:p14="http://schemas.microsoft.com/office/powerpoint/2010/main" val="269210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B281D-CC32-B04B-88AC-2CC9E5DF341F}"/>
              </a:ext>
            </a:extLst>
          </p:cNvPr>
          <p:cNvSpPr>
            <a:spLocks noGrp="1"/>
          </p:cNvSpPr>
          <p:nvPr>
            <p:ph type="title"/>
          </p:nvPr>
        </p:nvSpPr>
        <p:spPr>
          <a:xfrm>
            <a:off x="203200" y="187550"/>
            <a:ext cx="10972800" cy="762000"/>
          </a:xfrm>
        </p:spPr>
        <p:txBody>
          <a:bodyPr>
            <a:normAutofit fontScale="90000"/>
          </a:bodyPr>
          <a:lstStyle/>
          <a:p>
            <a:r>
              <a:rPr lang="en-US" dirty="0"/>
              <a:t>Support Vector Regression</a:t>
            </a:r>
            <a:br>
              <a:rPr lang="en-US" dirty="0"/>
            </a:br>
            <a:endParaRPr lang="en-US" dirty="0"/>
          </a:p>
        </p:txBody>
      </p:sp>
      <p:pic>
        <p:nvPicPr>
          <p:cNvPr id="4" name="Picture 3">
            <a:extLst>
              <a:ext uri="{FF2B5EF4-FFF2-40B4-BE49-F238E27FC236}">
                <a16:creationId xmlns:a16="http://schemas.microsoft.com/office/drawing/2014/main" id="{95254E73-D80F-F142-BECC-087B818B0052}"/>
              </a:ext>
            </a:extLst>
          </p:cNvPr>
          <p:cNvPicPr>
            <a:picLocks noChangeAspect="1"/>
          </p:cNvPicPr>
          <p:nvPr/>
        </p:nvPicPr>
        <p:blipFill>
          <a:blip r:embed="rId2"/>
          <a:stretch>
            <a:fillRect/>
          </a:stretch>
        </p:blipFill>
        <p:spPr>
          <a:xfrm>
            <a:off x="795765" y="1478022"/>
            <a:ext cx="3386524" cy="3063998"/>
          </a:xfrm>
          <a:prstGeom prst="rect">
            <a:avLst/>
          </a:prstGeom>
        </p:spPr>
      </p:pic>
      <p:pic>
        <p:nvPicPr>
          <p:cNvPr id="6" name="Picture 5">
            <a:extLst>
              <a:ext uri="{FF2B5EF4-FFF2-40B4-BE49-F238E27FC236}">
                <a16:creationId xmlns:a16="http://schemas.microsoft.com/office/drawing/2014/main" id="{3922FBBB-6836-834D-8622-408F16B8E0BB}"/>
              </a:ext>
            </a:extLst>
          </p:cNvPr>
          <p:cNvPicPr>
            <a:picLocks noChangeAspect="1"/>
          </p:cNvPicPr>
          <p:nvPr/>
        </p:nvPicPr>
        <p:blipFill>
          <a:blip r:embed="rId3"/>
          <a:stretch>
            <a:fillRect/>
          </a:stretch>
        </p:blipFill>
        <p:spPr>
          <a:xfrm>
            <a:off x="4607838" y="1478022"/>
            <a:ext cx="3514218" cy="3063998"/>
          </a:xfrm>
          <a:prstGeom prst="rect">
            <a:avLst/>
          </a:prstGeom>
        </p:spPr>
      </p:pic>
      <p:pic>
        <p:nvPicPr>
          <p:cNvPr id="8" name="Picture 7">
            <a:extLst>
              <a:ext uri="{FF2B5EF4-FFF2-40B4-BE49-F238E27FC236}">
                <a16:creationId xmlns:a16="http://schemas.microsoft.com/office/drawing/2014/main" id="{BDE1C446-290C-B349-A9D9-1650B7696BDD}"/>
              </a:ext>
            </a:extLst>
          </p:cNvPr>
          <p:cNvPicPr>
            <a:picLocks noChangeAspect="1"/>
          </p:cNvPicPr>
          <p:nvPr/>
        </p:nvPicPr>
        <p:blipFill>
          <a:blip r:embed="rId4"/>
          <a:stretch>
            <a:fillRect/>
          </a:stretch>
        </p:blipFill>
        <p:spPr>
          <a:xfrm>
            <a:off x="8253250" y="1478022"/>
            <a:ext cx="3520687" cy="3060385"/>
          </a:xfrm>
          <a:prstGeom prst="rect">
            <a:avLst/>
          </a:prstGeom>
        </p:spPr>
      </p:pic>
      <p:sp>
        <p:nvSpPr>
          <p:cNvPr id="12" name="TextBox 11">
            <a:extLst>
              <a:ext uri="{FF2B5EF4-FFF2-40B4-BE49-F238E27FC236}">
                <a16:creationId xmlns:a16="http://schemas.microsoft.com/office/drawing/2014/main" id="{61E05375-C2F4-924E-8193-67FD48250087}"/>
              </a:ext>
            </a:extLst>
          </p:cNvPr>
          <p:cNvSpPr txBox="1"/>
          <p:nvPr/>
        </p:nvSpPr>
        <p:spPr>
          <a:xfrm>
            <a:off x="2217825" y="928334"/>
            <a:ext cx="654346" cy="369332"/>
          </a:xfrm>
          <a:prstGeom prst="rect">
            <a:avLst/>
          </a:prstGeom>
          <a:noFill/>
        </p:spPr>
        <p:txBody>
          <a:bodyPr wrap="none" rtlCol="0">
            <a:spAutoFit/>
          </a:bodyPr>
          <a:lstStyle/>
          <a:p>
            <a:r>
              <a:rPr lang="en-US" dirty="0"/>
              <a:t>NPHI</a:t>
            </a:r>
          </a:p>
        </p:txBody>
      </p:sp>
      <p:sp>
        <p:nvSpPr>
          <p:cNvPr id="13" name="TextBox 12">
            <a:extLst>
              <a:ext uri="{FF2B5EF4-FFF2-40B4-BE49-F238E27FC236}">
                <a16:creationId xmlns:a16="http://schemas.microsoft.com/office/drawing/2014/main" id="{A3A1F3DB-9C13-9E45-B68B-FFC0690FF26A}"/>
              </a:ext>
            </a:extLst>
          </p:cNvPr>
          <p:cNvSpPr txBox="1"/>
          <p:nvPr/>
        </p:nvSpPr>
        <p:spPr>
          <a:xfrm>
            <a:off x="6011997" y="949550"/>
            <a:ext cx="705899" cy="369332"/>
          </a:xfrm>
          <a:prstGeom prst="rect">
            <a:avLst/>
          </a:prstGeom>
          <a:noFill/>
        </p:spPr>
        <p:txBody>
          <a:bodyPr wrap="none" rtlCol="0">
            <a:spAutoFit/>
          </a:bodyPr>
          <a:lstStyle/>
          <a:p>
            <a:r>
              <a:rPr lang="en-US" dirty="0"/>
              <a:t>DTCO</a:t>
            </a:r>
          </a:p>
        </p:txBody>
      </p:sp>
      <p:sp>
        <p:nvSpPr>
          <p:cNvPr id="14" name="TextBox 13">
            <a:extLst>
              <a:ext uri="{FF2B5EF4-FFF2-40B4-BE49-F238E27FC236}">
                <a16:creationId xmlns:a16="http://schemas.microsoft.com/office/drawing/2014/main" id="{119F1408-D3FD-0E4A-B2DB-B3F5BE577529}"/>
              </a:ext>
            </a:extLst>
          </p:cNvPr>
          <p:cNvSpPr txBox="1"/>
          <p:nvPr/>
        </p:nvSpPr>
        <p:spPr>
          <a:xfrm>
            <a:off x="9701605" y="938942"/>
            <a:ext cx="731290" cy="369332"/>
          </a:xfrm>
          <a:prstGeom prst="rect">
            <a:avLst/>
          </a:prstGeom>
          <a:noFill/>
        </p:spPr>
        <p:txBody>
          <a:bodyPr wrap="none" rtlCol="0">
            <a:spAutoFit/>
          </a:bodyPr>
          <a:lstStyle/>
          <a:p>
            <a:r>
              <a:rPr lang="en-US" dirty="0"/>
              <a:t>RHOB</a:t>
            </a:r>
          </a:p>
        </p:txBody>
      </p:sp>
      <p:sp>
        <p:nvSpPr>
          <p:cNvPr id="15" name="TextBox 14">
            <a:extLst>
              <a:ext uri="{FF2B5EF4-FFF2-40B4-BE49-F238E27FC236}">
                <a16:creationId xmlns:a16="http://schemas.microsoft.com/office/drawing/2014/main" id="{D2C3C1CB-CAE8-F541-BC3F-AB1B6E1F956B}"/>
              </a:ext>
            </a:extLst>
          </p:cNvPr>
          <p:cNvSpPr txBox="1"/>
          <p:nvPr/>
        </p:nvSpPr>
        <p:spPr>
          <a:xfrm>
            <a:off x="2285852" y="4811111"/>
            <a:ext cx="1053494" cy="276999"/>
          </a:xfrm>
          <a:prstGeom prst="rect">
            <a:avLst/>
          </a:prstGeom>
          <a:noFill/>
        </p:spPr>
        <p:txBody>
          <a:bodyPr wrap="none" rtlCol="0">
            <a:spAutoFit/>
          </a:bodyPr>
          <a:lstStyle/>
          <a:p>
            <a:r>
              <a:rPr lang="en-US" sz="1200" dirty="0"/>
              <a:t>RMSE: 0.0019</a:t>
            </a:r>
          </a:p>
        </p:txBody>
      </p:sp>
      <p:sp>
        <p:nvSpPr>
          <p:cNvPr id="17" name="TextBox 16">
            <a:extLst>
              <a:ext uri="{FF2B5EF4-FFF2-40B4-BE49-F238E27FC236}">
                <a16:creationId xmlns:a16="http://schemas.microsoft.com/office/drawing/2014/main" id="{98EBCD0B-96F1-B343-8F5A-8C8EAE9DFE65}"/>
              </a:ext>
            </a:extLst>
          </p:cNvPr>
          <p:cNvSpPr txBox="1"/>
          <p:nvPr/>
        </p:nvSpPr>
        <p:spPr>
          <a:xfrm>
            <a:off x="5877929" y="4813967"/>
            <a:ext cx="1053494" cy="276999"/>
          </a:xfrm>
          <a:prstGeom prst="rect">
            <a:avLst/>
          </a:prstGeom>
          <a:noFill/>
        </p:spPr>
        <p:txBody>
          <a:bodyPr wrap="none" rtlCol="0">
            <a:spAutoFit/>
          </a:bodyPr>
          <a:lstStyle/>
          <a:p>
            <a:r>
              <a:rPr lang="en-US" sz="1200" dirty="0"/>
              <a:t>RMSE: 6.9741</a:t>
            </a:r>
          </a:p>
        </p:txBody>
      </p:sp>
      <p:sp>
        <p:nvSpPr>
          <p:cNvPr id="19" name="TextBox 18">
            <a:extLst>
              <a:ext uri="{FF2B5EF4-FFF2-40B4-BE49-F238E27FC236}">
                <a16:creationId xmlns:a16="http://schemas.microsoft.com/office/drawing/2014/main" id="{97A37AB6-BD5C-D744-8447-969411703F0F}"/>
              </a:ext>
            </a:extLst>
          </p:cNvPr>
          <p:cNvSpPr txBox="1"/>
          <p:nvPr/>
        </p:nvSpPr>
        <p:spPr>
          <a:xfrm>
            <a:off x="9379401" y="4796381"/>
            <a:ext cx="1053494" cy="276999"/>
          </a:xfrm>
          <a:prstGeom prst="rect">
            <a:avLst/>
          </a:prstGeom>
          <a:noFill/>
        </p:spPr>
        <p:txBody>
          <a:bodyPr wrap="none" rtlCol="0">
            <a:spAutoFit/>
          </a:bodyPr>
          <a:lstStyle/>
          <a:p>
            <a:r>
              <a:rPr lang="en-US" sz="1200" dirty="0"/>
              <a:t>RMSE: 0.0018</a:t>
            </a:r>
          </a:p>
        </p:txBody>
      </p:sp>
    </p:spTree>
    <p:extLst>
      <p:ext uri="{BB962C8B-B14F-4D97-AF65-F5344CB8AC3E}">
        <p14:creationId xmlns:p14="http://schemas.microsoft.com/office/powerpoint/2010/main" val="311509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5652-9DCE-9E42-98D5-84F77FD17C6A}"/>
              </a:ext>
            </a:extLst>
          </p:cNvPr>
          <p:cNvSpPr>
            <a:spLocks noGrp="1"/>
          </p:cNvSpPr>
          <p:nvPr>
            <p:ph type="title"/>
          </p:nvPr>
        </p:nvSpPr>
        <p:spPr>
          <a:xfrm>
            <a:off x="214086" y="749902"/>
            <a:ext cx="10972800" cy="762000"/>
          </a:xfrm>
        </p:spPr>
        <p:txBody>
          <a:bodyPr>
            <a:normAutofit fontScale="90000"/>
          </a:bodyPr>
          <a:lstStyle/>
          <a:p>
            <a:r>
              <a:rPr lang="en-US" dirty="0"/>
              <a:t>Hyperparameter Optimization for SVR</a:t>
            </a:r>
            <a:br>
              <a:rPr lang="en-US" dirty="0"/>
            </a:br>
            <a:br>
              <a:rPr lang="en-US" dirty="0"/>
            </a:br>
            <a:br>
              <a:rPr lang="en-US" dirty="0"/>
            </a:br>
            <a:endParaRPr lang="en-US" dirty="0"/>
          </a:p>
        </p:txBody>
      </p:sp>
      <p:pic>
        <p:nvPicPr>
          <p:cNvPr id="4" name="Picture 3">
            <a:extLst>
              <a:ext uri="{FF2B5EF4-FFF2-40B4-BE49-F238E27FC236}">
                <a16:creationId xmlns:a16="http://schemas.microsoft.com/office/drawing/2014/main" id="{BEF0546B-37E3-4246-8BD7-856F7863F8E1}"/>
              </a:ext>
            </a:extLst>
          </p:cNvPr>
          <p:cNvPicPr>
            <a:picLocks noChangeAspect="1"/>
          </p:cNvPicPr>
          <p:nvPr/>
        </p:nvPicPr>
        <p:blipFill rotWithShape="1">
          <a:blip r:embed="rId2"/>
          <a:srcRect t="499"/>
          <a:stretch/>
        </p:blipFill>
        <p:spPr>
          <a:xfrm>
            <a:off x="559246" y="1511902"/>
            <a:ext cx="3396403" cy="3090812"/>
          </a:xfrm>
          <a:prstGeom prst="rect">
            <a:avLst/>
          </a:prstGeom>
        </p:spPr>
      </p:pic>
      <p:pic>
        <p:nvPicPr>
          <p:cNvPr id="5" name="Picture 4">
            <a:extLst>
              <a:ext uri="{FF2B5EF4-FFF2-40B4-BE49-F238E27FC236}">
                <a16:creationId xmlns:a16="http://schemas.microsoft.com/office/drawing/2014/main" id="{8F213D13-6FAC-CE4D-B263-B31AA5F14F0B}"/>
              </a:ext>
            </a:extLst>
          </p:cNvPr>
          <p:cNvPicPr>
            <a:picLocks noChangeAspect="1"/>
          </p:cNvPicPr>
          <p:nvPr/>
        </p:nvPicPr>
        <p:blipFill>
          <a:blip r:embed="rId3"/>
          <a:stretch>
            <a:fillRect/>
          </a:stretch>
        </p:blipFill>
        <p:spPr>
          <a:xfrm>
            <a:off x="4273834" y="1511902"/>
            <a:ext cx="3520109" cy="3146952"/>
          </a:xfrm>
          <a:prstGeom prst="rect">
            <a:avLst/>
          </a:prstGeom>
        </p:spPr>
      </p:pic>
      <p:pic>
        <p:nvPicPr>
          <p:cNvPr id="6" name="Picture 5">
            <a:extLst>
              <a:ext uri="{FF2B5EF4-FFF2-40B4-BE49-F238E27FC236}">
                <a16:creationId xmlns:a16="http://schemas.microsoft.com/office/drawing/2014/main" id="{8A13E64C-C226-5845-B65C-ADEEB37BD0F8}"/>
              </a:ext>
            </a:extLst>
          </p:cNvPr>
          <p:cNvPicPr>
            <a:picLocks noChangeAspect="1"/>
          </p:cNvPicPr>
          <p:nvPr/>
        </p:nvPicPr>
        <p:blipFill>
          <a:blip r:embed="rId4"/>
          <a:stretch>
            <a:fillRect/>
          </a:stretch>
        </p:blipFill>
        <p:spPr>
          <a:xfrm>
            <a:off x="7983127" y="1512333"/>
            <a:ext cx="3520109" cy="3198977"/>
          </a:xfrm>
          <a:prstGeom prst="rect">
            <a:avLst/>
          </a:prstGeom>
        </p:spPr>
      </p:pic>
      <p:sp>
        <p:nvSpPr>
          <p:cNvPr id="7" name="TextBox 6">
            <a:extLst>
              <a:ext uri="{FF2B5EF4-FFF2-40B4-BE49-F238E27FC236}">
                <a16:creationId xmlns:a16="http://schemas.microsoft.com/office/drawing/2014/main" id="{FA4CBB7E-6E46-5240-91FA-074867D984B8}"/>
              </a:ext>
            </a:extLst>
          </p:cNvPr>
          <p:cNvSpPr txBox="1"/>
          <p:nvPr/>
        </p:nvSpPr>
        <p:spPr>
          <a:xfrm>
            <a:off x="1691428" y="4698133"/>
            <a:ext cx="1132041" cy="276999"/>
          </a:xfrm>
          <a:prstGeom prst="rect">
            <a:avLst/>
          </a:prstGeom>
          <a:noFill/>
        </p:spPr>
        <p:txBody>
          <a:bodyPr wrap="none" rtlCol="0">
            <a:spAutoFit/>
          </a:bodyPr>
          <a:lstStyle/>
          <a:p>
            <a:r>
              <a:rPr lang="en-US" sz="1200" dirty="0"/>
              <a:t>RMSE: 0.00097</a:t>
            </a:r>
          </a:p>
        </p:txBody>
      </p:sp>
      <p:sp>
        <p:nvSpPr>
          <p:cNvPr id="8" name="TextBox 7">
            <a:extLst>
              <a:ext uri="{FF2B5EF4-FFF2-40B4-BE49-F238E27FC236}">
                <a16:creationId xmlns:a16="http://schemas.microsoft.com/office/drawing/2014/main" id="{A3C95B7D-6045-0145-8787-2774D56837CC}"/>
              </a:ext>
            </a:extLst>
          </p:cNvPr>
          <p:cNvSpPr txBox="1"/>
          <p:nvPr/>
        </p:nvSpPr>
        <p:spPr>
          <a:xfrm>
            <a:off x="5374259" y="4711310"/>
            <a:ext cx="1053494" cy="276999"/>
          </a:xfrm>
          <a:prstGeom prst="rect">
            <a:avLst/>
          </a:prstGeom>
          <a:noFill/>
        </p:spPr>
        <p:txBody>
          <a:bodyPr wrap="none" rtlCol="0">
            <a:spAutoFit/>
          </a:bodyPr>
          <a:lstStyle/>
          <a:p>
            <a:r>
              <a:rPr lang="en-US" sz="1200" dirty="0"/>
              <a:t>RMSE: 6.0383</a:t>
            </a:r>
          </a:p>
        </p:txBody>
      </p:sp>
      <p:sp>
        <p:nvSpPr>
          <p:cNvPr id="9" name="TextBox 8">
            <a:extLst>
              <a:ext uri="{FF2B5EF4-FFF2-40B4-BE49-F238E27FC236}">
                <a16:creationId xmlns:a16="http://schemas.microsoft.com/office/drawing/2014/main" id="{A8F6A20C-8501-6B40-8739-0601E73B14BD}"/>
              </a:ext>
            </a:extLst>
          </p:cNvPr>
          <p:cNvSpPr txBox="1"/>
          <p:nvPr/>
        </p:nvSpPr>
        <p:spPr>
          <a:xfrm>
            <a:off x="8978543" y="4786049"/>
            <a:ext cx="1053494" cy="276999"/>
          </a:xfrm>
          <a:prstGeom prst="rect">
            <a:avLst/>
          </a:prstGeom>
          <a:noFill/>
        </p:spPr>
        <p:txBody>
          <a:bodyPr wrap="none" rtlCol="0">
            <a:spAutoFit/>
          </a:bodyPr>
          <a:lstStyle/>
          <a:p>
            <a:r>
              <a:rPr lang="en-US" sz="1200" dirty="0"/>
              <a:t>RMSE: 0.0426</a:t>
            </a:r>
          </a:p>
        </p:txBody>
      </p:sp>
      <p:sp>
        <p:nvSpPr>
          <p:cNvPr id="10" name="TextBox 9">
            <a:extLst>
              <a:ext uri="{FF2B5EF4-FFF2-40B4-BE49-F238E27FC236}">
                <a16:creationId xmlns:a16="http://schemas.microsoft.com/office/drawing/2014/main" id="{6DE0B16B-751D-2442-B3EB-F052B4AA19CD}"/>
              </a:ext>
            </a:extLst>
          </p:cNvPr>
          <p:cNvSpPr txBox="1"/>
          <p:nvPr/>
        </p:nvSpPr>
        <p:spPr>
          <a:xfrm>
            <a:off x="1930274" y="1031645"/>
            <a:ext cx="654346" cy="369332"/>
          </a:xfrm>
          <a:prstGeom prst="rect">
            <a:avLst/>
          </a:prstGeom>
          <a:noFill/>
        </p:spPr>
        <p:txBody>
          <a:bodyPr wrap="none" rtlCol="0">
            <a:spAutoFit/>
          </a:bodyPr>
          <a:lstStyle/>
          <a:p>
            <a:r>
              <a:rPr lang="en-US" dirty="0"/>
              <a:t>NPHI</a:t>
            </a:r>
          </a:p>
        </p:txBody>
      </p:sp>
      <p:sp>
        <p:nvSpPr>
          <p:cNvPr id="11" name="TextBox 10">
            <a:extLst>
              <a:ext uri="{FF2B5EF4-FFF2-40B4-BE49-F238E27FC236}">
                <a16:creationId xmlns:a16="http://schemas.microsoft.com/office/drawing/2014/main" id="{E8E74E15-30A7-8743-A205-D239E2DB47D5}"/>
              </a:ext>
            </a:extLst>
          </p:cNvPr>
          <p:cNvSpPr txBox="1"/>
          <p:nvPr/>
        </p:nvSpPr>
        <p:spPr>
          <a:xfrm>
            <a:off x="5548056" y="1031645"/>
            <a:ext cx="705899" cy="369332"/>
          </a:xfrm>
          <a:prstGeom prst="rect">
            <a:avLst/>
          </a:prstGeom>
          <a:noFill/>
        </p:spPr>
        <p:txBody>
          <a:bodyPr wrap="none" rtlCol="0">
            <a:spAutoFit/>
          </a:bodyPr>
          <a:lstStyle/>
          <a:p>
            <a:r>
              <a:rPr lang="en-US" dirty="0"/>
              <a:t>DTCO</a:t>
            </a:r>
          </a:p>
        </p:txBody>
      </p:sp>
      <p:sp>
        <p:nvSpPr>
          <p:cNvPr id="12" name="TextBox 11">
            <a:extLst>
              <a:ext uri="{FF2B5EF4-FFF2-40B4-BE49-F238E27FC236}">
                <a16:creationId xmlns:a16="http://schemas.microsoft.com/office/drawing/2014/main" id="{51590C0F-23CB-5F4D-9ABD-B91B771C087B}"/>
              </a:ext>
            </a:extLst>
          </p:cNvPr>
          <p:cNvSpPr txBox="1"/>
          <p:nvPr/>
        </p:nvSpPr>
        <p:spPr>
          <a:xfrm>
            <a:off x="9377536" y="1067293"/>
            <a:ext cx="731290" cy="369332"/>
          </a:xfrm>
          <a:prstGeom prst="rect">
            <a:avLst/>
          </a:prstGeom>
          <a:noFill/>
        </p:spPr>
        <p:txBody>
          <a:bodyPr wrap="none" rtlCol="0">
            <a:spAutoFit/>
          </a:bodyPr>
          <a:lstStyle/>
          <a:p>
            <a:r>
              <a:rPr lang="en-US" dirty="0"/>
              <a:t>RHOB</a:t>
            </a:r>
          </a:p>
        </p:txBody>
      </p:sp>
    </p:spTree>
    <p:extLst>
      <p:ext uri="{BB962C8B-B14F-4D97-AF65-F5344CB8AC3E}">
        <p14:creationId xmlns:p14="http://schemas.microsoft.com/office/powerpoint/2010/main" val="1139724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CDBD1-DEB8-B843-A163-84BFC3FD4AC9}"/>
              </a:ext>
            </a:extLst>
          </p:cNvPr>
          <p:cNvSpPr>
            <a:spLocks noGrp="1"/>
          </p:cNvSpPr>
          <p:nvPr>
            <p:ph type="title"/>
          </p:nvPr>
        </p:nvSpPr>
        <p:spPr>
          <a:xfrm>
            <a:off x="148771" y="206828"/>
            <a:ext cx="10972800" cy="762000"/>
          </a:xfrm>
        </p:spPr>
        <p:txBody>
          <a:bodyPr>
            <a:normAutofit fontScale="90000"/>
          </a:bodyPr>
          <a:lstStyle/>
          <a:p>
            <a:r>
              <a:rPr lang="en-US" dirty="0"/>
              <a:t>MLP Regression</a:t>
            </a:r>
            <a:br>
              <a:rPr lang="en-US" dirty="0"/>
            </a:br>
            <a:endParaRPr lang="en-US" dirty="0"/>
          </a:p>
        </p:txBody>
      </p:sp>
      <p:pic>
        <p:nvPicPr>
          <p:cNvPr id="4" name="Content Placeholder 3">
            <a:extLst>
              <a:ext uri="{FF2B5EF4-FFF2-40B4-BE49-F238E27FC236}">
                <a16:creationId xmlns:a16="http://schemas.microsoft.com/office/drawing/2014/main" id="{32C61143-9BB8-0C44-A39D-156ABD915EBD}"/>
              </a:ext>
            </a:extLst>
          </p:cNvPr>
          <p:cNvPicPr>
            <a:picLocks noGrp="1" noChangeAspect="1"/>
          </p:cNvPicPr>
          <p:nvPr>
            <p:ph idx="1"/>
          </p:nvPr>
        </p:nvPicPr>
        <p:blipFill>
          <a:blip r:embed="rId2"/>
          <a:stretch>
            <a:fillRect/>
          </a:stretch>
        </p:blipFill>
        <p:spPr>
          <a:xfrm>
            <a:off x="577849" y="1329531"/>
            <a:ext cx="3887989" cy="3362211"/>
          </a:xfrm>
          <a:prstGeom prst="rect">
            <a:avLst/>
          </a:prstGeom>
        </p:spPr>
      </p:pic>
      <p:pic>
        <p:nvPicPr>
          <p:cNvPr id="5" name="Picture 4">
            <a:extLst>
              <a:ext uri="{FF2B5EF4-FFF2-40B4-BE49-F238E27FC236}">
                <a16:creationId xmlns:a16="http://schemas.microsoft.com/office/drawing/2014/main" id="{2E5ADBB6-89BA-CD48-A08C-BDCF153814A4}"/>
              </a:ext>
            </a:extLst>
          </p:cNvPr>
          <p:cNvPicPr>
            <a:picLocks noChangeAspect="1"/>
          </p:cNvPicPr>
          <p:nvPr/>
        </p:nvPicPr>
        <p:blipFill>
          <a:blip r:embed="rId3"/>
          <a:stretch>
            <a:fillRect/>
          </a:stretch>
        </p:blipFill>
        <p:spPr>
          <a:xfrm>
            <a:off x="4465838" y="1424949"/>
            <a:ext cx="3701144" cy="3362211"/>
          </a:xfrm>
          <a:prstGeom prst="rect">
            <a:avLst/>
          </a:prstGeom>
        </p:spPr>
      </p:pic>
      <p:pic>
        <p:nvPicPr>
          <p:cNvPr id="6" name="Picture 5">
            <a:extLst>
              <a:ext uri="{FF2B5EF4-FFF2-40B4-BE49-F238E27FC236}">
                <a16:creationId xmlns:a16="http://schemas.microsoft.com/office/drawing/2014/main" id="{43626EAC-0697-1442-9A21-6DEBA8E6DFC2}"/>
              </a:ext>
            </a:extLst>
          </p:cNvPr>
          <p:cNvPicPr>
            <a:picLocks noChangeAspect="1"/>
          </p:cNvPicPr>
          <p:nvPr/>
        </p:nvPicPr>
        <p:blipFill>
          <a:blip r:embed="rId4"/>
          <a:stretch>
            <a:fillRect/>
          </a:stretch>
        </p:blipFill>
        <p:spPr>
          <a:xfrm>
            <a:off x="8166981" y="1398813"/>
            <a:ext cx="3701143" cy="3444494"/>
          </a:xfrm>
          <a:prstGeom prst="rect">
            <a:avLst/>
          </a:prstGeom>
        </p:spPr>
      </p:pic>
      <p:sp>
        <p:nvSpPr>
          <p:cNvPr id="7" name="TextBox 6">
            <a:extLst>
              <a:ext uri="{FF2B5EF4-FFF2-40B4-BE49-F238E27FC236}">
                <a16:creationId xmlns:a16="http://schemas.microsoft.com/office/drawing/2014/main" id="{8B03837F-C7B9-914E-B517-8A418CF60B45}"/>
              </a:ext>
            </a:extLst>
          </p:cNvPr>
          <p:cNvSpPr txBox="1"/>
          <p:nvPr/>
        </p:nvSpPr>
        <p:spPr>
          <a:xfrm>
            <a:off x="2194670" y="979564"/>
            <a:ext cx="654346" cy="369332"/>
          </a:xfrm>
          <a:prstGeom prst="rect">
            <a:avLst/>
          </a:prstGeom>
          <a:noFill/>
        </p:spPr>
        <p:txBody>
          <a:bodyPr wrap="none" rtlCol="0">
            <a:spAutoFit/>
          </a:bodyPr>
          <a:lstStyle/>
          <a:p>
            <a:r>
              <a:rPr lang="en-US" dirty="0"/>
              <a:t>NPHI</a:t>
            </a:r>
          </a:p>
        </p:txBody>
      </p:sp>
      <p:sp>
        <p:nvSpPr>
          <p:cNvPr id="8" name="TextBox 7">
            <a:extLst>
              <a:ext uri="{FF2B5EF4-FFF2-40B4-BE49-F238E27FC236}">
                <a16:creationId xmlns:a16="http://schemas.microsoft.com/office/drawing/2014/main" id="{7702A1E1-AD34-C64D-9F55-CCBF79ADFB44}"/>
              </a:ext>
            </a:extLst>
          </p:cNvPr>
          <p:cNvSpPr txBox="1"/>
          <p:nvPr/>
        </p:nvSpPr>
        <p:spPr>
          <a:xfrm>
            <a:off x="5903560" y="977232"/>
            <a:ext cx="705899" cy="369332"/>
          </a:xfrm>
          <a:prstGeom prst="rect">
            <a:avLst/>
          </a:prstGeom>
          <a:noFill/>
        </p:spPr>
        <p:txBody>
          <a:bodyPr wrap="none" rtlCol="0">
            <a:spAutoFit/>
          </a:bodyPr>
          <a:lstStyle/>
          <a:p>
            <a:r>
              <a:rPr lang="en-US" dirty="0"/>
              <a:t>DTCO</a:t>
            </a:r>
          </a:p>
        </p:txBody>
      </p:sp>
      <p:sp>
        <p:nvSpPr>
          <p:cNvPr id="9" name="TextBox 8">
            <a:extLst>
              <a:ext uri="{FF2B5EF4-FFF2-40B4-BE49-F238E27FC236}">
                <a16:creationId xmlns:a16="http://schemas.microsoft.com/office/drawing/2014/main" id="{691AE0E9-0895-2340-A097-9EDA729859A6}"/>
              </a:ext>
            </a:extLst>
          </p:cNvPr>
          <p:cNvSpPr txBox="1"/>
          <p:nvPr/>
        </p:nvSpPr>
        <p:spPr>
          <a:xfrm>
            <a:off x="9664003" y="977232"/>
            <a:ext cx="731290" cy="369332"/>
          </a:xfrm>
          <a:prstGeom prst="rect">
            <a:avLst/>
          </a:prstGeom>
          <a:noFill/>
        </p:spPr>
        <p:txBody>
          <a:bodyPr wrap="none" rtlCol="0">
            <a:spAutoFit/>
          </a:bodyPr>
          <a:lstStyle/>
          <a:p>
            <a:r>
              <a:rPr lang="en-US" dirty="0"/>
              <a:t>RHOB</a:t>
            </a:r>
          </a:p>
        </p:txBody>
      </p:sp>
      <p:sp>
        <p:nvSpPr>
          <p:cNvPr id="10" name="TextBox 9">
            <a:extLst>
              <a:ext uri="{FF2B5EF4-FFF2-40B4-BE49-F238E27FC236}">
                <a16:creationId xmlns:a16="http://schemas.microsoft.com/office/drawing/2014/main" id="{29AF2A68-F1A1-9A4D-B88C-87B4D0EC8758}"/>
              </a:ext>
            </a:extLst>
          </p:cNvPr>
          <p:cNvSpPr txBox="1"/>
          <p:nvPr/>
        </p:nvSpPr>
        <p:spPr>
          <a:xfrm>
            <a:off x="2039772" y="4843307"/>
            <a:ext cx="1132041" cy="276999"/>
          </a:xfrm>
          <a:prstGeom prst="rect">
            <a:avLst/>
          </a:prstGeom>
          <a:noFill/>
        </p:spPr>
        <p:txBody>
          <a:bodyPr wrap="none" rtlCol="0">
            <a:spAutoFit/>
          </a:bodyPr>
          <a:lstStyle/>
          <a:p>
            <a:r>
              <a:rPr lang="en-US" sz="1200" dirty="0"/>
              <a:t>RMSE: 0.04335</a:t>
            </a:r>
          </a:p>
        </p:txBody>
      </p:sp>
      <p:sp>
        <p:nvSpPr>
          <p:cNvPr id="11" name="TextBox 10">
            <a:extLst>
              <a:ext uri="{FF2B5EF4-FFF2-40B4-BE49-F238E27FC236}">
                <a16:creationId xmlns:a16="http://schemas.microsoft.com/office/drawing/2014/main" id="{25548949-687B-B44E-8855-25A81B101C4C}"/>
              </a:ext>
            </a:extLst>
          </p:cNvPr>
          <p:cNvSpPr txBox="1"/>
          <p:nvPr/>
        </p:nvSpPr>
        <p:spPr>
          <a:xfrm>
            <a:off x="5750389" y="4882578"/>
            <a:ext cx="1053494" cy="276999"/>
          </a:xfrm>
          <a:prstGeom prst="rect">
            <a:avLst/>
          </a:prstGeom>
          <a:noFill/>
        </p:spPr>
        <p:txBody>
          <a:bodyPr wrap="none" rtlCol="0">
            <a:spAutoFit/>
          </a:bodyPr>
          <a:lstStyle/>
          <a:p>
            <a:r>
              <a:rPr lang="en-US" sz="1200" dirty="0"/>
              <a:t>RMSE: 7.9725</a:t>
            </a:r>
          </a:p>
        </p:txBody>
      </p:sp>
      <p:sp>
        <p:nvSpPr>
          <p:cNvPr id="12" name="TextBox 11">
            <a:extLst>
              <a:ext uri="{FF2B5EF4-FFF2-40B4-BE49-F238E27FC236}">
                <a16:creationId xmlns:a16="http://schemas.microsoft.com/office/drawing/2014/main" id="{83041AFB-020E-F948-AD97-671B002FC726}"/>
              </a:ext>
            </a:extLst>
          </p:cNvPr>
          <p:cNvSpPr txBox="1"/>
          <p:nvPr/>
        </p:nvSpPr>
        <p:spPr>
          <a:xfrm>
            <a:off x="9586207" y="4895556"/>
            <a:ext cx="1132041" cy="276999"/>
          </a:xfrm>
          <a:prstGeom prst="rect">
            <a:avLst/>
          </a:prstGeom>
          <a:noFill/>
        </p:spPr>
        <p:txBody>
          <a:bodyPr wrap="none" rtlCol="0">
            <a:spAutoFit/>
          </a:bodyPr>
          <a:lstStyle/>
          <a:p>
            <a:r>
              <a:rPr lang="en-US" sz="1200" dirty="0"/>
              <a:t>RMSE: 0.00159</a:t>
            </a:r>
          </a:p>
        </p:txBody>
      </p:sp>
    </p:spTree>
    <p:extLst>
      <p:ext uri="{BB962C8B-B14F-4D97-AF65-F5344CB8AC3E}">
        <p14:creationId xmlns:p14="http://schemas.microsoft.com/office/powerpoint/2010/main" val="229939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6AF2B-528C-B14C-9A0B-9A5BBBB60834}"/>
              </a:ext>
            </a:extLst>
          </p:cNvPr>
          <p:cNvSpPr>
            <a:spLocks noGrp="1"/>
          </p:cNvSpPr>
          <p:nvPr>
            <p:ph type="title"/>
          </p:nvPr>
        </p:nvSpPr>
        <p:spPr/>
        <p:txBody>
          <a:bodyPr/>
          <a:lstStyle/>
          <a:p>
            <a:r>
              <a:rPr lang="en-US" dirty="0"/>
              <a:t>Hyperparameter Optimization for MLP Regression</a:t>
            </a:r>
          </a:p>
        </p:txBody>
      </p:sp>
      <p:sp>
        <p:nvSpPr>
          <p:cNvPr id="3" name="Content Placeholder 2">
            <a:extLst>
              <a:ext uri="{FF2B5EF4-FFF2-40B4-BE49-F238E27FC236}">
                <a16:creationId xmlns:a16="http://schemas.microsoft.com/office/drawing/2014/main" id="{831AD4DF-D1BC-8946-AB5A-23377EFBEA2C}"/>
              </a:ext>
            </a:extLst>
          </p:cNvPr>
          <p:cNvSpPr>
            <a:spLocks noGrp="1"/>
          </p:cNvSpPr>
          <p:nvPr>
            <p:ph idx="1"/>
          </p:nvPr>
        </p:nvSpPr>
        <p:spPr/>
        <p:txBody>
          <a:bodyPr/>
          <a:lstStyle/>
          <a:p>
            <a:pPr marL="0" indent="0">
              <a:buNone/>
            </a:pPr>
            <a:endParaRPr lang="en-US" dirty="0"/>
          </a:p>
        </p:txBody>
      </p:sp>
      <p:pic>
        <p:nvPicPr>
          <p:cNvPr id="4" name="Picture 3">
            <a:extLst>
              <a:ext uri="{FF2B5EF4-FFF2-40B4-BE49-F238E27FC236}">
                <a16:creationId xmlns:a16="http://schemas.microsoft.com/office/drawing/2014/main" id="{B2303BF3-FFD5-D34D-98AD-0DAF2D2ED118}"/>
              </a:ext>
            </a:extLst>
          </p:cNvPr>
          <p:cNvPicPr>
            <a:picLocks noChangeAspect="1"/>
          </p:cNvPicPr>
          <p:nvPr/>
        </p:nvPicPr>
        <p:blipFill>
          <a:blip r:embed="rId2"/>
          <a:stretch>
            <a:fillRect/>
          </a:stretch>
        </p:blipFill>
        <p:spPr>
          <a:xfrm>
            <a:off x="351520" y="1229694"/>
            <a:ext cx="4202792" cy="3757266"/>
          </a:xfrm>
          <a:prstGeom prst="rect">
            <a:avLst/>
          </a:prstGeom>
        </p:spPr>
      </p:pic>
      <p:pic>
        <p:nvPicPr>
          <p:cNvPr id="5" name="Picture 4">
            <a:extLst>
              <a:ext uri="{FF2B5EF4-FFF2-40B4-BE49-F238E27FC236}">
                <a16:creationId xmlns:a16="http://schemas.microsoft.com/office/drawing/2014/main" id="{10DD6906-B681-6A43-B375-942B66B59A01}"/>
              </a:ext>
            </a:extLst>
          </p:cNvPr>
          <p:cNvPicPr>
            <a:picLocks noChangeAspect="1"/>
          </p:cNvPicPr>
          <p:nvPr/>
        </p:nvPicPr>
        <p:blipFill>
          <a:blip r:embed="rId3"/>
          <a:stretch>
            <a:fillRect/>
          </a:stretch>
        </p:blipFill>
        <p:spPr>
          <a:xfrm>
            <a:off x="4350576" y="1270353"/>
            <a:ext cx="3952582" cy="3716607"/>
          </a:xfrm>
          <a:prstGeom prst="rect">
            <a:avLst/>
          </a:prstGeom>
        </p:spPr>
      </p:pic>
      <p:pic>
        <p:nvPicPr>
          <p:cNvPr id="6" name="Picture 5">
            <a:extLst>
              <a:ext uri="{FF2B5EF4-FFF2-40B4-BE49-F238E27FC236}">
                <a16:creationId xmlns:a16="http://schemas.microsoft.com/office/drawing/2014/main" id="{7E6397F0-A0E5-E34C-9F78-7720FE86B1C8}"/>
              </a:ext>
            </a:extLst>
          </p:cNvPr>
          <p:cNvPicPr>
            <a:picLocks noChangeAspect="1"/>
          </p:cNvPicPr>
          <p:nvPr/>
        </p:nvPicPr>
        <p:blipFill>
          <a:blip r:embed="rId4"/>
          <a:stretch>
            <a:fillRect/>
          </a:stretch>
        </p:blipFill>
        <p:spPr>
          <a:xfrm>
            <a:off x="8140700" y="1357047"/>
            <a:ext cx="3888842" cy="3757265"/>
          </a:xfrm>
          <a:prstGeom prst="rect">
            <a:avLst/>
          </a:prstGeom>
        </p:spPr>
      </p:pic>
      <p:sp>
        <p:nvSpPr>
          <p:cNvPr id="7" name="TextBox 6">
            <a:extLst>
              <a:ext uri="{FF2B5EF4-FFF2-40B4-BE49-F238E27FC236}">
                <a16:creationId xmlns:a16="http://schemas.microsoft.com/office/drawing/2014/main" id="{8A3649CA-5E2A-7945-A8F5-2A23EF81D7F6}"/>
              </a:ext>
            </a:extLst>
          </p:cNvPr>
          <p:cNvSpPr txBox="1"/>
          <p:nvPr/>
        </p:nvSpPr>
        <p:spPr>
          <a:xfrm>
            <a:off x="2023875" y="901021"/>
            <a:ext cx="654346" cy="369332"/>
          </a:xfrm>
          <a:prstGeom prst="rect">
            <a:avLst/>
          </a:prstGeom>
          <a:noFill/>
        </p:spPr>
        <p:txBody>
          <a:bodyPr wrap="none" rtlCol="0">
            <a:spAutoFit/>
          </a:bodyPr>
          <a:lstStyle/>
          <a:p>
            <a:r>
              <a:rPr lang="en-US" dirty="0"/>
              <a:t>NPHI</a:t>
            </a:r>
          </a:p>
        </p:txBody>
      </p:sp>
      <p:sp>
        <p:nvSpPr>
          <p:cNvPr id="8" name="TextBox 7">
            <a:extLst>
              <a:ext uri="{FF2B5EF4-FFF2-40B4-BE49-F238E27FC236}">
                <a16:creationId xmlns:a16="http://schemas.microsoft.com/office/drawing/2014/main" id="{BBFE5679-98F2-D340-88CF-F396BE951F4C}"/>
              </a:ext>
            </a:extLst>
          </p:cNvPr>
          <p:cNvSpPr txBox="1"/>
          <p:nvPr/>
        </p:nvSpPr>
        <p:spPr>
          <a:xfrm>
            <a:off x="5997694" y="901021"/>
            <a:ext cx="705899" cy="369332"/>
          </a:xfrm>
          <a:prstGeom prst="rect">
            <a:avLst/>
          </a:prstGeom>
          <a:noFill/>
        </p:spPr>
        <p:txBody>
          <a:bodyPr wrap="none" rtlCol="0">
            <a:spAutoFit/>
          </a:bodyPr>
          <a:lstStyle/>
          <a:p>
            <a:r>
              <a:rPr lang="en-US" dirty="0"/>
              <a:t>DTCO</a:t>
            </a:r>
          </a:p>
        </p:txBody>
      </p:sp>
      <p:sp>
        <p:nvSpPr>
          <p:cNvPr id="9" name="TextBox 8">
            <a:extLst>
              <a:ext uri="{FF2B5EF4-FFF2-40B4-BE49-F238E27FC236}">
                <a16:creationId xmlns:a16="http://schemas.microsoft.com/office/drawing/2014/main" id="{624B4D6D-439D-D344-A242-7196991BB898}"/>
              </a:ext>
            </a:extLst>
          </p:cNvPr>
          <p:cNvSpPr txBox="1"/>
          <p:nvPr/>
        </p:nvSpPr>
        <p:spPr>
          <a:xfrm>
            <a:off x="9695893" y="941679"/>
            <a:ext cx="731290" cy="369332"/>
          </a:xfrm>
          <a:prstGeom prst="rect">
            <a:avLst/>
          </a:prstGeom>
          <a:noFill/>
        </p:spPr>
        <p:txBody>
          <a:bodyPr wrap="none" rtlCol="0">
            <a:spAutoFit/>
          </a:bodyPr>
          <a:lstStyle/>
          <a:p>
            <a:r>
              <a:rPr lang="en-US" dirty="0"/>
              <a:t>RHOB</a:t>
            </a:r>
          </a:p>
        </p:txBody>
      </p:sp>
      <p:sp>
        <p:nvSpPr>
          <p:cNvPr id="10" name="TextBox 9">
            <a:extLst>
              <a:ext uri="{FF2B5EF4-FFF2-40B4-BE49-F238E27FC236}">
                <a16:creationId xmlns:a16="http://schemas.microsoft.com/office/drawing/2014/main" id="{E7CF2F30-093D-EE47-9970-23415FD8B721}"/>
              </a:ext>
            </a:extLst>
          </p:cNvPr>
          <p:cNvSpPr txBox="1"/>
          <p:nvPr/>
        </p:nvSpPr>
        <p:spPr>
          <a:xfrm>
            <a:off x="1785028" y="4935153"/>
            <a:ext cx="1132041" cy="276999"/>
          </a:xfrm>
          <a:prstGeom prst="rect">
            <a:avLst/>
          </a:prstGeom>
          <a:noFill/>
        </p:spPr>
        <p:txBody>
          <a:bodyPr wrap="none" rtlCol="0">
            <a:spAutoFit/>
          </a:bodyPr>
          <a:lstStyle/>
          <a:p>
            <a:r>
              <a:rPr lang="en-US" sz="1200" dirty="0"/>
              <a:t>RMSE: 0.00096</a:t>
            </a:r>
          </a:p>
        </p:txBody>
      </p:sp>
      <p:sp>
        <p:nvSpPr>
          <p:cNvPr id="11" name="TextBox 10">
            <a:extLst>
              <a:ext uri="{FF2B5EF4-FFF2-40B4-BE49-F238E27FC236}">
                <a16:creationId xmlns:a16="http://schemas.microsoft.com/office/drawing/2014/main" id="{4B47C66B-7A8F-7B47-858A-C454DD859BFC}"/>
              </a:ext>
            </a:extLst>
          </p:cNvPr>
          <p:cNvSpPr txBox="1"/>
          <p:nvPr/>
        </p:nvSpPr>
        <p:spPr>
          <a:xfrm>
            <a:off x="5812121" y="4935153"/>
            <a:ext cx="1053494" cy="276999"/>
          </a:xfrm>
          <a:prstGeom prst="rect">
            <a:avLst/>
          </a:prstGeom>
          <a:noFill/>
        </p:spPr>
        <p:txBody>
          <a:bodyPr wrap="none" rtlCol="0">
            <a:spAutoFit/>
          </a:bodyPr>
          <a:lstStyle/>
          <a:p>
            <a:r>
              <a:rPr lang="en-US" sz="1200" dirty="0"/>
              <a:t>RMSE: 6.2546</a:t>
            </a:r>
          </a:p>
        </p:txBody>
      </p:sp>
      <p:sp>
        <p:nvSpPr>
          <p:cNvPr id="12" name="TextBox 11">
            <a:extLst>
              <a:ext uri="{FF2B5EF4-FFF2-40B4-BE49-F238E27FC236}">
                <a16:creationId xmlns:a16="http://schemas.microsoft.com/office/drawing/2014/main" id="{390F4AB0-DFB0-A34D-AF6A-8CB2B5DA08BB}"/>
              </a:ext>
            </a:extLst>
          </p:cNvPr>
          <p:cNvSpPr txBox="1"/>
          <p:nvPr/>
        </p:nvSpPr>
        <p:spPr>
          <a:xfrm>
            <a:off x="9695893" y="4969439"/>
            <a:ext cx="1132041" cy="276999"/>
          </a:xfrm>
          <a:prstGeom prst="rect">
            <a:avLst/>
          </a:prstGeom>
          <a:noFill/>
        </p:spPr>
        <p:txBody>
          <a:bodyPr wrap="none" rtlCol="0">
            <a:spAutoFit/>
          </a:bodyPr>
          <a:lstStyle/>
          <a:p>
            <a:r>
              <a:rPr lang="en-US" sz="1200" dirty="0"/>
              <a:t>RMSE: 0.00121</a:t>
            </a:r>
          </a:p>
        </p:txBody>
      </p:sp>
    </p:spTree>
    <p:extLst>
      <p:ext uri="{BB962C8B-B14F-4D97-AF65-F5344CB8AC3E}">
        <p14:creationId xmlns:p14="http://schemas.microsoft.com/office/powerpoint/2010/main" val="24583966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a:xfrm>
            <a:off x="528506" y="1143000"/>
            <a:ext cx="10972800" cy="5029200"/>
          </a:xfrm>
        </p:spPr>
        <p:txBody>
          <a:bodyPr>
            <a:normAutofit/>
          </a:bodyPr>
          <a:lstStyle/>
          <a:p>
            <a:pPr marL="457200" lvl="1" indent="0">
              <a:buNone/>
            </a:pPr>
            <a:endParaRPr lang="en-US" dirty="0"/>
          </a:p>
          <a:p>
            <a:pPr lvl="1"/>
            <a:endParaRPr lang="en-US" dirty="0"/>
          </a:p>
          <a:p>
            <a:pPr lvl="1"/>
            <a:endParaRPr lang="en-US" dirty="0"/>
          </a:p>
          <a:p>
            <a:pPr lvl="2"/>
            <a:endParaRPr lang="en-US" dirty="0"/>
          </a:p>
          <a:p>
            <a:pPr marL="457200" lvl="1" indent="0">
              <a:buNone/>
            </a:pPr>
            <a:endParaRPr lang="en-US" dirty="0"/>
          </a:p>
          <a:p>
            <a:pPr lvl="1"/>
            <a:endParaRPr lang="en-US" dirty="0"/>
          </a:p>
          <a:p>
            <a:pPr lvl="1"/>
            <a:endParaRPr lang="en-US" dirty="0"/>
          </a:p>
          <a:p>
            <a:pPr lvl="1"/>
            <a:endParaRPr lang="en-US" dirty="0"/>
          </a:p>
          <a:p>
            <a:pPr lvl="1"/>
            <a:endParaRPr lang="en-US" dirty="0"/>
          </a:p>
        </p:txBody>
      </p:sp>
      <p:sp>
        <p:nvSpPr>
          <p:cNvPr id="4" name="Content Placeholder 2">
            <a:extLst>
              <a:ext uri="{FF2B5EF4-FFF2-40B4-BE49-F238E27FC236}">
                <a16:creationId xmlns:a16="http://schemas.microsoft.com/office/drawing/2014/main" id="{CC6B9DDF-F988-164C-8394-539C03B2BD66}"/>
              </a:ext>
            </a:extLst>
          </p:cNvPr>
          <p:cNvSpPr txBox="1">
            <a:spLocks/>
          </p:cNvSpPr>
          <p:nvPr/>
        </p:nvSpPr>
        <p:spPr>
          <a:xfrm>
            <a:off x="108857" y="785017"/>
            <a:ext cx="121920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endParaRPr lang="en-US" sz="2500" dirty="0"/>
          </a:p>
          <a:p>
            <a:pPr algn="just"/>
            <a:endParaRPr lang="en-US" sz="2500" dirty="0"/>
          </a:p>
        </p:txBody>
      </p:sp>
      <p:graphicFrame>
        <p:nvGraphicFramePr>
          <p:cNvPr id="12" name="Chart 11">
            <a:extLst>
              <a:ext uri="{FF2B5EF4-FFF2-40B4-BE49-F238E27FC236}">
                <a16:creationId xmlns:a16="http://schemas.microsoft.com/office/drawing/2014/main" id="{1DC24530-E10F-824C-B19B-99CC14FB14C3}"/>
              </a:ext>
            </a:extLst>
          </p:cNvPr>
          <p:cNvGraphicFramePr>
            <a:graphicFrameLocks/>
          </p:cNvGraphicFramePr>
          <p:nvPr>
            <p:extLst>
              <p:ext uri="{D42A27DB-BD31-4B8C-83A1-F6EECF244321}">
                <p14:modId xmlns:p14="http://schemas.microsoft.com/office/powerpoint/2010/main" val="2711575700"/>
              </p:ext>
            </p:extLst>
          </p:nvPr>
        </p:nvGraphicFramePr>
        <p:xfrm>
          <a:off x="5525956" y="1547020"/>
          <a:ext cx="5975350" cy="36195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12">
            <a:extLst>
              <a:ext uri="{FF2B5EF4-FFF2-40B4-BE49-F238E27FC236}">
                <a16:creationId xmlns:a16="http://schemas.microsoft.com/office/drawing/2014/main" id="{BFD556A3-6CE5-4246-8B0E-440132744302}"/>
              </a:ext>
            </a:extLst>
          </p:cNvPr>
          <p:cNvGraphicFramePr>
            <a:graphicFrameLocks/>
          </p:cNvGraphicFramePr>
          <p:nvPr>
            <p:extLst>
              <p:ext uri="{D42A27DB-BD31-4B8C-83A1-F6EECF244321}">
                <p14:modId xmlns:p14="http://schemas.microsoft.com/office/powerpoint/2010/main" val="832075179"/>
              </p:ext>
            </p:extLst>
          </p:nvPr>
        </p:nvGraphicFramePr>
        <p:xfrm>
          <a:off x="528506" y="1983782"/>
          <a:ext cx="4650461" cy="318273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362641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8381A-D1D0-4748-A786-782A00F3D6FD}"/>
              </a:ext>
            </a:extLst>
          </p:cNvPr>
          <p:cNvSpPr>
            <a:spLocks noGrp="1"/>
          </p:cNvSpPr>
          <p:nvPr>
            <p:ph type="title"/>
          </p:nvPr>
        </p:nvSpPr>
        <p:spPr/>
        <p:txBody>
          <a:bodyPr/>
          <a:lstStyle/>
          <a:p>
            <a:r>
              <a:rPr lang="en-US" dirty="0"/>
              <a:t>Conclusions</a:t>
            </a:r>
          </a:p>
        </p:txBody>
      </p:sp>
      <p:graphicFrame>
        <p:nvGraphicFramePr>
          <p:cNvPr id="4" name="Chart 3">
            <a:extLst>
              <a:ext uri="{FF2B5EF4-FFF2-40B4-BE49-F238E27FC236}">
                <a16:creationId xmlns:a16="http://schemas.microsoft.com/office/drawing/2014/main" id="{4CF81276-3428-B342-B138-4EBF198F84D7}"/>
              </a:ext>
            </a:extLst>
          </p:cNvPr>
          <p:cNvGraphicFramePr>
            <a:graphicFrameLocks/>
          </p:cNvGraphicFramePr>
          <p:nvPr>
            <p:extLst>
              <p:ext uri="{D42A27DB-BD31-4B8C-83A1-F6EECF244321}">
                <p14:modId xmlns:p14="http://schemas.microsoft.com/office/powerpoint/2010/main" val="3813874308"/>
              </p:ext>
            </p:extLst>
          </p:nvPr>
        </p:nvGraphicFramePr>
        <p:xfrm>
          <a:off x="976393" y="949042"/>
          <a:ext cx="10089397" cy="521928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7278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C48BC-763F-9049-A071-80CA74F7A23F}"/>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7360C4BF-BDD6-F449-AB24-422C65B66BAE}"/>
              </a:ext>
            </a:extLst>
          </p:cNvPr>
          <p:cNvSpPr>
            <a:spLocks noGrp="1"/>
          </p:cNvSpPr>
          <p:nvPr>
            <p:ph idx="1"/>
          </p:nvPr>
        </p:nvSpPr>
        <p:spPr>
          <a:xfrm>
            <a:off x="0" y="960895"/>
            <a:ext cx="12192000" cy="5627474"/>
          </a:xfrm>
        </p:spPr>
        <p:txBody>
          <a:bodyPr>
            <a:normAutofit fontScale="92500" lnSpcReduction="20000"/>
          </a:bodyPr>
          <a:lstStyle/>
          <a:p>
            <a:pPr marL="0" indent="0">
              <a:buNone/>
            </a:pPr>
            <a:r>
              <a:rPr lang="en-US" sz="2000" dirty="0"/>
              <a:t>By Analyzing the Accuracy and RMSE values:</a:t>
            </a:r>
          </a:p>
          <a:p>
            <a:pPr marL="0" indent="0">
              <a:buNone/>
            </a:pPr>
            <a:endParaRPr lang="en-US" sz="2000" dirty="0"/>
          </a:p>
          <a:p>
            <a:pPr marL="0" indent="0">
              <a:buNone/>
            </a:pPr>
            <a:r>
              <a:rPr lang="en-US" sz="2000" dirty="0"/>
              <a:t>1. Neutron Porosity: </a:t>
            </a:r>
          </a:p>
          <a:p>
            <a:pPr marL="0" indent="0">
              <a:buNone/>
            </a:pPr>
            <a:r>
              <a:rPr lang="en-US" sz="2000" dirty="0"/>
              <a:t>Observation: RF has the least RMSE and maximum Accuracy. </a:t>
            </a:r>
          </a:p>
          <a:p>
            <a:pPr marL="0" indent="0">
              <a:buNone/>
            </a:pPr>
            <a:r>
              <a:rPr lang="en-US" sz="2000" dirty="0"/>
              <a:t>Conclusion: RF is the best method to predict Neutron Porosity from drilling data</a:t>
            </a:r>
          </a:p>
          <a:p>
            <a:pPr marL="0" indent="0">
              <a:buNone/>
            </a:pPr>
            <a:endParaRPr lang="en-US" sz="2000" dirty="0"/>
          </a:p>
          <a:p>
            <a:pPr marL="0" indent="0">
              <a:buNone/>
            </a:pPr>
            <a:r>
              <a:rPr lang="en-US" sz="2000" dirty="0"/>
              <a:t>2. Compressional Sonic:</a:t>
            </a:r>
          </a:p>
          <a:p>
            <a:pPr marL="0" indent="0">
              <a:buNone/>
            </a:pPr>
            <a:r>
              <a:rPr lang="en-US" sz="2000" dirty="0"/>
              <a:t>Observation: RF, KNN, SVR and MLP have similar RMSE and Accuracy</a:t>
            </a:r>
          </a:p>
          <a:p>
            <a:pPr marL="0" indent="0">
              <a:buNone/>
            </a:pPr>
            <a:r>
              <a:rPr lang="en-US" sz="2000" dirty="0"/>
              <a:t>Conclusion: Either of RF, KNN, SVR and MLP can be used to predict Compressional Sonic from drilling data</a:t>
            </a:r>
          </a:p>
          <a:p>
            <a:pPr marL="0" indent="0">
              <a:buNone/>
            </a:pPr>
            <a:endParaRPr lang="en-US" sz="2000" dirty="0"/>
          </a:p>
          <a:p>
            <a:pPr marL="0" indent="0">
              <a:buNone/>
            </a:pPr>
            <a:r>
              <a:rPr lang="en-US" sz="2000" dirty="0"/>
              <a:t>3. Bulk Density:</a:t>
            </a:r>
          </a:p>
          <a:p>
            <a:pPr marL="0" indent="0">
              <a:buNone/>
            </a:pPr>
            <a:r>
              <a:rPr lang="en-US" sz="2000" dirty="0"/>
              <a:t>Observation: RF, KNN, SVR have similar RMSE and Accuracy</a:t>
            </a:r>
          </a:p>
          <a:p>
            <a:pPr marL="0" indent="0">
              <a:buNone/>
            </a:pPr>
            <a:r>
              <a:rPr lang="en-US" sz="2000" dirty="0"/>
              <a:t>Conclusion: Either of RF, KNN, SVR can be used to predict Compressional Sonic from drilling data</a:t>
            </a:r>
          </a:p>
          <a:p>
            <a:pPr marL="0" indent="0">
              <a:buNone/>
            </a:pPr>
            <a:endParaRPr lang="en-US" sz="2000" dirty="0"/>
          </a:p>
          <a:p>
            <a:pPr marL="0" indent="0">
              <a:buNone/>
            </a:pPr>
            <a:r>
              <a:rPr lang="en-US" sz="2000" dirty="0"/>
              <a:t>By Analysing the RMSE values:</a:t>
            </a:r>
          </a:p>
          <a:p>
            <a:pPr marL="0" indent="0">
              <a:buNone/>
            </a:pPr>
            <a:endParaRPr lang="en-US" sz="2000" dirty="0"/>
          </a:p>
          <a:p>
            <a:pPr marL="0" indent="0">
              <a:buNone/>
            </a:pPr>
            <a:r>
              <a:rPr lang="en-US" sz="2000" dirty="0"/>
              <a:t>RMSE values of Neutron Porosity and Bulk Density are less than 0.05 which means the regression models for Neutron Porosity and Bulk Density are a great fit and observed data points are close to the model’s predicted values  </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2357425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41E29-A40D-3E44-899E-45BE5A5F961C}"/>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B16467FF-60BE-6F46-AB9D-D34CEA2D058A}"/>
              </a:ext>
            </a:extLst>
          </p:cNvPr>
          <p:cNvSpPr>
            <a:spLocks noGrp="1"/>
          </p:cNvSpPr>
          <p:nvPr>
            <p:ph idx="1"/>
          </p:nvPr>
        </p:nvSpPr>
        <p:spPr>
          <a:xfrm>
            <a:off x="0" y="1143001"/>
            <a:ext cx="12192000" cy="5223932"/>
          </a:xfrm>
        </p:spPr>
        <p:txBody>
          <a:bodyPr>
            <a:normAutofit/>
          </a:bodyPr>
          <a:lstStyle/>
          <a:p>
            <a:pPr marL="0" indent="0" algn="ctr">
              <a:buNone/>
            </a:pPr>
            <a:endParaRPr lang="en-GB" sz="2600" dirty="0"/>
          </a:p>
          <a:p>
            <a:pPr marL="0" indent="0" algn="ctr">
              <a:buNone/>
            </a:pPr>
            <a:endParaRPr lang="en-GB" sz="2600" dirty="0"/>
          </a:p>
          <a:p>
            <a:pPr marL="0" indent="0" algn="ctr">
              <a:buNone/>
            </a:pPr>
            <a:endParaRPr lang="en-GB" sz="2600" dirty="0"/>
          </a:p>
          <a:p>
            <a:pPr marL="0" indent="0" algn="ctr">
              <a:buNone/>
            </a:pPr>
            <a:endParaRPr lang="en-GB" sz="2600" dirty="0"/>
          </a:p>
          <a:p>
            <a:pPr marL="0" indent="0" algn="ctr">
              <a:buNone/>
            </a:pPr>
            <a:r>
              <a:rPr lang="en-GB" sz="2600" dirty="0"/>
              <a:t>Predict </a:t>
            </a:r>
            <a:r>
              <a:rPr lang="en-US" sz="2600" dirty="0"/>
              <a:t>geophysical logs namely de</a:t>
            </a:r>
            <a:r>
              <a:rPr lang="en-GB" sz="2600" dirty="0"/>
              <a:t>nsity, neutron porosity and compressional sonic from drilling parameters</a:t>
            </a:r>
          </a:p>
          <a:p>
            <a:pPr marL="0" indent="0">
              <a:buNone/>
            </a:pPr>
            <a:endParaRPr lang="en-US" sz="2600" dirty="0"/>
          </a:p>
        </p:txBody>
      </p:sp>
    </p:spTree>
    <p:extLst>
      <p:ext uri="{BB962C8B-B14F-4D97-AF65-F5344CB8AC3E}">
        <p14:creationId xmlns:p14="http://schemas.microsoft.com/office/powerpoint/2010/main" val="1753308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F3143-053B-3D48-8EDA-56F3DE08615E}"/>
              </a:ext>
            </a:extLst>
          </p:cNvPr>
          <p:cNvSpPr>
            <a:spLocks noGrp="1"/>
          </p:cNvSpPr>
          <p:nvPr>
            <p:ph type="title"/>
          </p:nvPr>
        </p:nvSpPr>
        <p:spPr/>
        <p:txBody>
          <a:bodyPr/>
          <a:lstStyle/>
          <a:p>
            <a:r>
              <a:rPr lang="en-US" dirty="0"/>
              <a:t>Data Source</a:t>
            </a:r>
          </a:p>
        </p:txBody>
      </p:sp>
      <p:sp>
        <p:nvSpPr>
          <p:cNvPr id="3" name="Content Placeholder 2">
            <a:extLst>
              <a:ext uri="{FF2B5EF4-FFF2-40B4-BE49-F238E27FC236}">
                <a16:creationId xmlns:a16="http://schemas.microsoft.com/office/drawing/2014/main" id="{D6C94AF7-1D78-B74D-8454-A7FEB1C466CB}"/>
              </a:ext>
            </a:extLst>
          </p:cNvPr>
          <p:cNvSpPr>
            <a:spLocks noGrp="1"/>
          </p:cNvSpPr>
          <p:nvPr>
            <p:ph idx="1"/>
          </p:nvPr>
        </p:nvSpPr>
        <p:spPr>
          <a:xfrm>
            <a:off x="0" y="1143001"/>
            <a:ext cx="12192000" cy="5386753"/>
          </a:xfrm>
        </p:spPr>
        <p:txBody>
          <a:bodyPr>
            <a:normAutofit/>
          </a:bodyPr>
          <a:lstStyle/>
          <a:p>
            <a:pPr algn="just"/>
            <a:r>
              <a:rPr lang="en-US" sz="2600" dirty="0"/>
              <a:t>Publicly available drilling and log data of </a:t>
            </a:r>
            <a:r>
              <a:rPr lang="en-US" sz="2600" b="1" dirty="0"/>
              <a:t>Well MIP 3H </a:t>
            </a:r>
            <a:r>
              <a:rPr lang="en-US" sz="2600" dirty="0"/>
              <a:t>of Marcellus Formation (http://</a:t>
            </a:r>
            <a:r>
              <a:rPr lang="en-US" sz="2600" dirty="0" err="1"/>
              <a:t>www.mseel.org</a:t>
            </a:r>
            <a:r>
              <a:rPr lang="en-US" sz="2600" dirty="0"/>
              <a:t>/)</a:t>
            </a:r>
          </a:p>
          <a:p>
            <a:pPr marL="0" indent="0" algn="just">
              <a:buNone/>
            </a:pPr>
            <a:endParaRPr lang="en-US" sz="2600" dirty="0"/>
          </a:p>
        </p:txBody>
      </p:sp>
    </p:spTree>
    <p:extLst>
      <p:ext uri="{BB962C8B-B14F-4D97-AF65-F5344CB8AC3E}">
        <p14:creationId xmlns:p14="http://schemas.microsoft.com/office/powerpoint/2010/main" val="32951937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6E226-2F8D-2142-889B-43628546A46F}"/>
              </a:ext>
            </a:extLst>
          </p:cNvPr>
          <p:cNvSpPr>
            <a:spLocks noGrp="1"/>
          </p:cNvSpPr>
          <p:nvPr>
            <p:ph type="title"/>
          </p:nvPr>
        </p:nvSpPr>
        <p:spPr/>
        <p:txBody>
          <a:bodyPr/>
          <a:lstStyle/>
          <a:p>
            <a:r>
              <a:rPr lang="en-US" dirty="0"/>
              <a:t>Workflow</a:t>
            </a:r>
          </a:p>
        </p:txBody>
      </p:sp>
      <p:sp>
        <p:nvSpPr>
          <p:cNvPr id="3" name="Content Placeholder 2">
            <a:extLst>
              <a:ext uri="{FF2B5EF4-FFF2-40B4-BE49-F238E27FC236}">
                <a16:creationId xmlns:a16="http://schemas.microsoft.com/office/drawing/2014/main" id="{90E7A332-610C-8148-9BFA-7F91B10E9F6D}"/>
              </a:ext>
            </a:extLst>
          </p:cNvPr>
          <p:cNvSpPr>
            <a:spLocks noGrp="1"/>
          </p:cNvSpPr>
          <p:nvPr>
            <p:ph idx="1"/>
          </p:nvPr>
        </p:nvSpPr>
        <p:spPr>
          <a:xfrm>
            <a:off x="203200" y="762000"/>
            <a:ext cx="12192000" cy="5714513"/>
          </a:xfrm>
        </p:spPr>
        <p:txBody>
          <a:bodyPr>
            <a:noAutofit/>
          </a:bodyPr>
          <a:lstStyle/>
          <a:p>
            <a:pPr marL="514350" indent="-514350">
              <a:buAutoNum type="arabicPeriod"/>
            </a:pPr>
            <a:r>
              <a:rPr lang="en-US" sz="2200" dirty="0"/>
              <a:t>Data Pre-Processing:</a:t>
            </a:r>
          </a:p>
          <a:p>
            <a:r>
              <a:rPr lang="en-US" sz="2200" dirty="0"/>
              <a:t>Remove outliers from log and drilling data</a:t>
            </a:r>
          </a:p>
          <a:p>
            <a:r>
              <a:rPr lang="en-US" sz="2200" dirty="0"/>
              <a:t>Merge drilling and log data</a:t>
            </a:r>
          </a:p>
          <a:p>
            <a:r>
              <a:rPr lang="en-US" sz="2200" dirty="0"/>
              <a:t>Scaling drilling data using </a:t>
            </a:r>
            <a:r>
              <a:rPr lang="en-US" sz="2200" dirty="0" err="1"/>
              <a:t>MinMax</a:t>
            </a:r>
            <a:r>
              <a:rPr lang="en-US" sz="2200" dirty="0"/>
              <a:t> Scaler</a:t>
            </a:r>
          </a:p>
          <a:p>
            <a:pPr marL="0" indent="0">
              <a:buNone/>
            </a:pPr>
            <a:r>
              <a:rPr lang="en-US" sz="2200" dirty="0"/>
              <a:t>2. Split test/train data</a:t>
            </a:r>
          </a:p>
          <a:p>
            <a:pPr marL="0" indent="0">
              <a:buNone/>
            </a:pPr>
            <a:r>
              <a:rPr lang="en-US" sz="2200" dirty="0"/>
              <a:t>3. Supervised Learning: Regression</a:t>
            </a:r>
          </a:p>
          <a:p>
            <a:r>
              <a:rPr lang="en-US" sz="2200" dirty="0"/>
              <a:t>Input Labels: Depth, ROP, WOB, Rotary Torque, MSE, Flow</a:t>
            </a:r>
          </a:p>
          <a:p>
            <a:r>
              <a:rPr lang="en-US" sz="2200" dirty="0"/>
              <a:t>Predicting Labels: Neutron Porosity, Bulk Density, Compressional Sonic</a:t>
            </a:r>
          </a:p>
          <a:p>
            <a:r>
              <a:rPr lang="en-US" sz="2200" dirty="0"/>
              <a:t>Algorithms: </a:t>
            </a:r>
          </a:p>
          <a:p>
            <a:pPr marL="1257300" lvl="2" indent="-457200">
              <a:buFont typeface="+mj-lt"/>
              <a:buAutoNum type="arabicPeriod"/>
            </a:pPr>
            <a:r>
              <a:rPr lang="en-US" sz="2200" dirty="0"/>
              <a:t>Random Forest Regression</a:t>
            </a:r>
          </a:p>
          <a:p>
            <a:pPr marL="1257300" lvl="2" indent="-457200">
              <a:buFont typeface="+mj-lt"/>
              <a:buAutoNum type="arabicPeriod"/>
            </a:pPr>
            <a:r>
              <a:rPr lang="en-US" sz="2200" dirty="0"/>
              <a:t>KNN Regression with K Neighbors</a:t>
            </a:r>
          </a:p>
          <a:p>
            <a:pPr marL="1257300" lvl="2" indent="-457200">
              <a:buFont typeface="+mj-lt"/>
              <a:buAutoNum type="arabicPeriod"/>
            </a:pPr>
            <a:r>
              <a:rPr lang="en-US" sz="2200" dirty="0"/>
              <a:t>Linear Regression</a:t>
            </a:r>
          </a:p>
          <a:p>
            <a:pPr marL="1257300" lvl="2" indent="-457200">
              <a:buFont typeface="+mj-lt"/>
              <a:buAutoNum type="arabicPeriod"/>
            </a:pPr>
            <a:r>
              <a:rPr lang="en-US" sz="2200" dirty="0"/>
              <a:t>Support Vector Regression</a:t>
            </a:r>
          </a:p>
          <a:p>
            <a:pPr marL="1257300" lvl="2" indent="-457200">
              <a:buFont typeface="+mj-lt"/>
              <a:buAutoNum type="arabicPeriod"/>
            </a:pPr>
            <a:r>
              <a:rPr lang="en-US" sz="2200" dirty="0"/>
              <a:t>MLP Regression</a:t>
            </a:r>
          </a:p>
          <a:p>
            <a:pPr marL="1257300" lvl="2" indent="-457200">
              <a:buFont typeface="+mj-lt"/>
              <a:buAutoNum type="arabicPeriod"/>
            </a:pPr>
            <a:endParaRPr lang="en-US" sz="2200" dirty="0"/>
          </a:p>
          <a:p>
            <a:pPr marL="1257300" lvl="2" indent="-457200">
              <a:buFont typeface="+mj-lt"/>
              <a:buAutoNum type="arabicPeriod"/>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endParaRPr lang="en-US" sz="2200" dirty="0"/>
          </a:p>
          <a:p>
            <a:endParaRPr lang="en-US" sz="2200" dirty="0"/>
          </a:p>
          <a:p>
            <a:endParaRPr lang="en-US" sz="2200" dirty="0"/>
          </a:p>
        </p:txBody>
      </p:sp>
    </p:spTree>
    <p:extLst>
      <p:ext uri="{BB962C8B-B14F-4D97-AF65-F5344CB8AC3E}">
        <p14:creationId xmlns:p14="http://schemas.microsoft.com/office/powerpoint/2010/main" val="4185142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Pre-Processing: Log Data</a:t>
            </a:r>
          </a:p>
        </p:txBody>
      </p:sp>
      <p:sp>
        <p:nvSpPr>
          <p:cNvPr id="3" name="Content Placeholder 2"/>
          <p:cNvSpPr>
            <a:spLocks noGrp="1"/>
          </p:cNvSpPr>
          <p:nvPr>
            <p:ph idx="1"/>
          </p:nvPr>
        </p:nvSpPr>
        <p:spPr>
          <a:xfrm>
            <a:off x="203200" y="761999"/>
            <a:ext cx="11785600" cy="5667829"/>
          </a:xfrm>
        </p:spPr>
        <p:txBody>
          <a:bodyPr>
            <a:normAutofit/>
          </a:bodyPr>
          <a:lstStyle/>
          <a:p>
            <a:pPr marL="0" indent="0">
              <a:buNone/>
            </a:pPr>
            <a:endParaRPr lang="en-US" dirty="0"/>
          </a:p>
          <a:p>
            <a:endParaRPr lang="en-US" dirty="0"/>
          </a:p>
          <a:p>
            <a:endParaRPr lang="en-US" dirty="0"/>
          </a:p>
          <a:p>
            <a:endParaRPr lang="en-US" dirty="0"/>
          </a:p>
          <a:p>
            <a:endParaRPr lang="en-US" dirty="0"/>
          </a:p>
        </p:txBody>
      </p:sp>
      <p:sp>
        <p:nvSpPr>
          <p:cNvPr id="4" name="Content Placeholder 2">
            <a:extLst>
              <a:ext uri="{FF2B5EF4-FFF2-40B4-BE49-F238E27FC236}">
                <a16:creationId xmlns:a16="http://schemas.microsoft.com/office/drawing/2014/main" id="{1F4DC9DC-4E12-9D49-AB99-3587791AC220}"/>
              </a:ext>
            </a:extLst>
          </p:cNvPr>
          <p:cNvSpPr txBox="1">
            <a:spLocks/>
          </p:cNvSpPr>
          <p:nvPr/>
        </p:nvSpPr>
        <p:spPr>
          <a:xfrm>
            <a:off x="203200" y="761998"/>
            <a:ext cx="11785600" cy="541020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Matrix scatter plot before removing outliers:</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lnSpc>
                <a:spcPct val="150000"/>
              </a:lnSpc>
              <a:buNone/>
            </a:pPr>
            <a:r>
              <a:rPr lang="en-US" sz="2000" dirty="0"/>
              <a:t>Matrix scatter plot after removing outliers:</a:t>
            </a:r>
          </a:p>
          <a:p>
            <a:pPr marL="0" indent="0">
              <a:buNone/>
            </a:pPr>
            <a:endParaRPr lang="en-US" sz="2000" dirty="0"/>
          </a:p>
          <a:p>
            <a:pPr marL="0" indent="0">
              <a:buNone/>
            </a:pPr>
            <a:endParaRPr lang="en-US" sz="2000" dirty="0"/>
          </a:p>
          <a:p>
            <a:endParaRPr lang="en-US" sz="2000" dirty="0"/>
          </a:p>
        </p:txBody>
      </p:sp>
      <p:pic>
        <p:nvPicPr>
          <p:cNvPr id="7" name="Picture 6">
            <a:extLst>
              <a:ext uri="{FF2B5EF4-FFF2-40B4-BE49-F238E27FC236}">
                <a16:creationId xmlns:a16="http://schemas.microsoft.com/office/drawing/2014/main" id="{5A69FA0F-C13E-C945-82F8-7BEBAFE862A1}"/>
              </a:ext>
            </a:extLst>
          </p:cNvPr>
          <p:cNvPicPr>
            <a:picLocks noChangeAspect="1"/>
          </p:cNvPicPr>
          <p:nvPr/>
        </p:nvPicPr>
        <p:blipFill rotWithShape="1">
          <a:blip r:embed="rId3"/>
          <a:srcRect l="9596" t="-1" b="-33"/>
          <a:stretch/>
        </p:blipFill>
        <p:spPr>
          <a:xfrm>
            <a:off x="965166" y="1135017"/>
            <a:ext cx="2908579" cy="2389772"/>
          </a:xfrm>
          <a:prstGeom prst="rect">
            <a:avLst/>
          </a:prstGeom>
        </p:spPr>
      </p:pic>
      <p:pic>
        <p:nvPicPr>
          <p:cNvPr id="10" name="Picture 9">
            <a:extLst>
              <a:ext uri="{FF2B5EF4-FFF2-40B4-BE49-F238E27FC236}">
                <a16:creationId xmlns:a16="http://schemas.microsoft.com/office/drawing/2014/main" id="{4DCDEFE0-D3FF-E64F-BE17-08175E26AD22}"/>
              </a:ext>
            </a:extLst>
          </p:cNvPr>
          <p:cNvPicPr>
            <a:picLocks noChangeAspect="1"/>
          </p:cNvPicPr>
          <p:nvPr/>
        </p:nvPicPr>
        <p:blipFill rotWithShape="1">
          <a:blip r:embed="rId4"/>
          <a:srcRect b="5035"/>
          <a:stretch/>
        </p:blipFill>
        <p:spPr>
          <a:xfrm>
            <a:off x="7951172" y="971805"/>
            <a:ext cx="2819876" cy="2552984"/>
          </a:xfrm>
          <a:prstGeom prst="rect">
            <a:avLst/>
          </a:prstGeom>
        </p:spPr>
      </p:pic>
      <p:pic>
        <p:nvPicPr>
          <p:cNvPr id="12" name="Picture 11">
            <a:extLst>
              <a:ext uri="{FF2B5EF4-FFF2-40B4-BE49-F238E27FC236}">
                <a16:creationId xmlns:a16="http://schemas.microsoft.com/office/drawing/2014/main" id="{CFE3FD38-4BE6-FF49-938B-334B6548D508}"/>
              </a:ext>
            </a:extLst>
          </p:cNvPr>
          <p:cNvPicPr>
            <a:picLocks noChangeAspect="1"/>
          </p:cNvPicPr>
          <p:nvPr/>
        </p:nvPicPr>
        <p:blipFill>
          <a:blip r:embed="rId5"/>
          <a:stretch>
            <a:fillRect/>
          </a:stretch>
        </p:blipFill>
        <p:spPr>
          <a:xfrm>
            <a:off x="4319464" y="1135017"/>
            <a:ext cx="2740271" cy="2389772"/>
          </a:xfrm>
          <a:prstGeom prst="rect">
            <a:avLst/>
          </a:prstGeom>
        </p:spPr>
      </p:pic>
      <p:pic>
        <p:nvPicPr>
          <p:cNvPr id="14" name="Picture 13">
            <a:extLst>
              <a:ext uri="{FF2B5EF4-FFF2-40B4-BE49-F238E27FC236}">
                <a16:creationId xmlns:a16="http://schemas.microsoft.com/office/drawing/2014/main" id="{0CCEC2D9-57EA-0244-9356-E187B51715A2}"/>
              </a:ext>
            </a:extLst>
          </p:cNvPr>
          <p:cNvPicPr>
            <a:picLocks noChangeAspect="1"/>
          </p:cNvPicPr>
          <p:nvPr/>
        </p:nvPicPr>
        <p:blipFill>
          <a:blip r:embed="rId6"/>
          <a:stretch>
            <a:fillRect/>
          </a:stretch>
        </p:blipFill>
        <p:spPr>
          <a:xfrm>
            <a:off x="760719" y="3782426"/>
            <a:ext cx="2973925" cy="2684201"/>
          </a:xfrm>
          <a:prstGeom prst="rect">
            <a:avLst/>
          </a:prstGeom>
        </p:spPr>
      </p:pic>
      <p:pic>
        <p:nvPicPr>
          <p:cNvPr id="15" name="Picture 14">
            <a:extLst>
              <a:ext uri="{FF2B5EF4-FFF2-40B4-BE49-F238E27FC236}">
                <a16:creationId xmlns:a16="http://schemas.microsoft.com/office/drawing/2014/main" id="{2E2BC956-5A7D-5E46-851E-ED4D68BCFC6E}"/>
              </a:ext>
            </a:extLst>
          </p:cNvPr>
          <p:cNvPicPr>
            <a:picLocks noChangeAspect="1"/>
          </p:cNvPicPr>
          <p:nvPr/>
        </p:nvPicPr>
        <p:blipFill>
          <a:blip r:embed="rId7"/>
          <a:stretch>
            <a:fillRect/>
          </a:stretch>
        </p:blipFill>
        <p:spPr>
          <a:xfrm>
            <a:off x="4414537" y="3971360"/>
            <a:ext cx="2645198" cy="2476867"/>
          </a:xfrm>
          <a:prstGeom prst="rect">
            <a:avLst/>
          </a:prstGeom>
        </p:spPr>
      </p:pic>
      <p:pic>
        <p:nvPicPr>
          <p:cNvPr id="16" name="Picture 15">
            <a:extLst>
              <a:ext uri="{FF2B5EF4-FFF2-40B4-BE49-F238E27FC236}">
                <a16:creationId xmlns:a16="http://schemas.microsoft.com/office/drawing/2014/main" id="{FAFBFB87-3581-3644-8DF0-EDFDDAC6B2DE}"/>
              </a:ext>
            </a:extLst>
          </p:cNvPr>
          <p:cNvPicPr>
            <a:picLocks noChangeAspect="1"/>
          </p:cNvPicPr>
          <p:nvPr/>
        </p:nvPicPr>
        <p:blipFill>
          <a:blip r:embed="rId8"/>
          <a:stretch>
            <a:fillRect/>
          </a:stretch>
        </p:blipFill>
        <p:spPr>
          <a:xfrm>
            <a:off x="8103439" y="3868609"/>
            <a:ext cx="2816872" cy="2688443"/>
          </a:xfrm>
          <a:prstGeom prst="rect">
            <a:avLst/>
          </a:prstGeom>
        </p:spPr>
      </p:pic>
    </p:spTree>
    <p:extLst>
      <p:ext uri="{BB962C8B-B14F-4D97-AF65-F5344CB8AC3E}">
        <p14:creationId xmlns:p14="http://schemas.microsoft.com/office/powerpoint/2010/main" val="518313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97E37-FDDF-7D43-B108-FCD8C2B84559}"/>
              </a:ext>
            </a:extLst>
          </p:cNvPr>
          <p:cNvSpPr>
            <a:spLocks noGrp="1"/>
          </p:cNvSpPr>
          <p:nvPr>
            <p:ph type="title"/>
          </p:nvPr>
        </p:nvSpPr>
        <p:spPr/>
        <p:txBody>
          <a:bodyPr/>
          <a:lstStyle/>
          <a:p>
            <a:r>
              <a:rPr lang="en-US" dirty="0"/>
              <a:t>Data Pre-Processing: Log Data</a:t>
            </a:r>
          </a:p>
        </p:txBody>
      </p:sp>
      <p:sp>
        <p:nvSpPr>
          <p:cNvPr id="3" name="Content Placeholder 2">
            <a:extLst>
              <a:ext uri="{FF2B5EF4-FFF2-40B4-BE49-F238E27FC236}">
                <a16:creationId xmlns:a16="http://schemas.microsoft.com/office/drawing/2014/main" id="{8820B9F5-9108-3445-B29E-A407EC5C7EEA}"/>
              </a:ext>
            </a:extLst>
          </p:cNvPr>
          <p:cNvSpPr>
            <a:spLocks noGrp="1"/>
          </p:cNvSpPr>
          <p:nvPr>
            <p:ph idx="1"/>
          </p:nvPr>
        </p:nvSpPr>
        <p:spPr>
          <a:xfrm>
            <a:off x="203200" y="948129"/>
            <a:ext cx="12192000" cy="4525963"/>
          </a:xfrm>
        </p:spPr>
        <p:txBody>
          <a:bodyPr>
            <a:normAutofit/>
          </a:bodyPr>
          <a:lstStyle/>
          <a:p>
            <a:pPr marL="0" indent="0">
              <a:buNone/>
            </a:pPr>
            <a:r>
              <a:rPr lang="en-US" sz="2000" dirty="0"/>
              <a:t>Box plot before removing outliers:</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lnSpc>
                <a:spcPct val="150000"/>
              </a:lnSpc>
              <a:buNone/>
            </a:pPr>
            <a:endParaRPr lang="en-US" sz="2000" dirty="0"/>
          </a:p>
          <a:p>
            <a:pPr marL="0" indent="0">
              <a:lnSpc>
                <a:spcPct val="150000"/>
              </a:lnSpc>
              <a:buNone/>
            </a:pPr>
            <a:endParaRPr lang="en-US" sz="2000" dirty="0"/>
          </a:p>
          <a:p>
            <a:pPr marL="0" indent="0">
              <a:lnSpc>
                <a:spcPct val="150000"/>
              </a:lnSpc>
              <a:buNone/>
            </a:pPr>
            <a:r>
              <a:rPr lang="en-US" sz="2000" dirty="0"/>
              <a:t>Box plot after removing outliers:</a:t>
            </a:r>
          </a:p>
          <a:p>
            <a:pPr marL="0" indent="0">
              <a:buNone/>
            </a:pPr>
            <a:endParaRPr lang="en-US" sz="2000" dirty="0"/>
          </a:p>
          <a:p>
            <a:pPr marL="0" indent="0">
              <a:buNone/>
            </a:pPr>
            <a:endParaRPr lang="en-US" sz="2000" dirty="0"/>
          </a:p>
          <a:p>
            <a:endParaRPr lang="en-US" sz="2000" dirty="0"/>
          </a:p>
        </p:txBody>
      </p:sp>
      <p:pic>
        <p:nvPicPr>
          <p:cNvPr id="4" name="Picture 3">
            <a:extLst>
              <a:ext uri="{FF2B5EF4-FFF2-40B4-BE49-F238E27FC236}">
                <a16:creationId xmlns:a16="http://schemas.microsoft.com/office/drawing/2014/main" id="{297B91B7-F2AD-7540-B37F-61B9A61D4E80}"/>
              </a:ext>
            </a:extLst>
          </p:cNvPr>
          <p:cNvPicPr>
            <a:picLocks noChangeAspect="1"/>
          </p:cNvPicPr>
          <p:nvPr/>
        </p:nvPicPr>
        <p:blipFill rotWithShape="1">
          <a:blip r:embed="rId3"/>
          <a:srcRect b="5217"/>
          <a:stretch/>
        </p:blipFill>
        <p:spPr>
          <a:xfrm>
            <a:off x="7259761" y="4351315"/>
            <a:ext cx="2743200" cy="2126639"/>
          </a:xfrm>
          <a:prstGeom prst="rect">
            <a:avLst/>
          </a:prstGeom>
        </p:spPr>
      </p:pic>
      <p:pic>
        <p:nvPicPr>
          <p:cNvPr id="6" name="Picture 5">
            <a:extLst>
              <a:ext uri="{FF2B5EF4-FFF2-40B4-BE49-F238E27FC236}">
                <a16:creationId xmlns:a16="http://schemas.microsoft.com/office/drawing/2014/main" id="{9D50EEDE-FCB5-4A49-A1CD-38980AB748BF}"/>
              </a:ext>
            </a:extLst>
          </p:cNvPr>
          <p:cNvPicPr>
            <a:picLocks noChangeAspect="1"/>
          </p:cNvPicPr>
          <p:nvPr/>
        </p:nvPicPr>
        <p:blipFill>
          <a:blip r:embed="rId4"/>
          <a:stretch>
            <a:fillRect/>
          </a:stretch>
        </p:blipFill>
        <p:spPr>
          <a:xfrm>
            <a:off x="722033" y="4290682"/>
            <a:ext cx="2743200" cy="2334970"/>
          </a:xfrm>
          <a:prstGeom prst="rect">
            <a:avLst/>
          </a:prstGeom>
        </p:spPr>
      </p:pic>
      <p:pic>
        <p:nvPicPr>
          <p:cNvPr id="9" name="Picture 8">
            <a:extLst>
              <a:ext uri="{FF2B5EF4-FFF2-40B4-BE49-F238E27FC236}">
                <a16:creationId xmlns:a16="http://schemas.microsoft.com/office/drawing/2014/main" id="{0780004B-8BAB-E44B-B423-1432512F57D2}"/>
              </a:ext>
            </a:extLst>
          </p:cNvPr>
          <p:cNvPicPr>
            <a:picLocks noChangeAspect="1"/>
          </p:cNvPicPr>
          <p:nvPr/>
        </p:nvPicPr>
        <p:blipFill rotWithShape="1">
          <a:blip r:embed="rId5"/>
          <a:srcRect b="3460"/>
          <a:stretch/>
        </p:blipFill>
        <p:spPr>
          <a:xfrm>
            <a:off x="3798950" y="4351315"/>
            <a:ext cx="2743200" cy="2156889"/>
          </a:xfrm>
          <a:prstGeom prst="rect">
            <a:avLst/>
          </a:prstGeom>
        </p:spPr>
      </p:pic>
      <p:pic>
        <p:nvPicPr>
          <p:cNvPr id="10" name="Picture 9" descr="Chart, box and whisker chart&#10;&#10;Description automatically generated">
            <a:extLst>
              <a:ext uri="{FF2B5EF4-FFF2-40B4-BE49-F238E27FC236}">
                <a16:creationId xmlns:a16="http://schemas.microsoft.com/office/drawing/2014/main" id="{C7444167-0E97-2045-8AC2-71518B2246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2083" y="1544993"/>
            <a:ext cx="2849575" cy="2156404"/>
          </a:xfrm>
          <a:prstGeom prst="rect">
            <a:avLst/>
          </a:prstGeom>
        </p:spPr>
      </p:pic>
      <p:pic>
        <p:nvPicPr>
          <p:cNvPr id="11" name="Picture 10">
            <a:extLst>
              <a:ext uri="{FF2B5EF4-FFF2-40B4-BE49-F238E27FC236}">
                <a16:creationId xmlns:a16="http://schemas.microsoft.com/office/drawing/2014/main" id="{36E8298B-8E1C-294F-BFD5-D9B6A6777722}"/>
              </a:ext>
            </a:extLst>
          </p:cNvPr>
          <p:cNvPicPr>
            <a:picLocks noChangeAspect="1"/>
          </p:cNvPicPr>
          <p:nvPr/>
        </p:nvPicPr>
        <p:blipFill>
          <a:blip r:embed="rId7"/>
          <a:stretch>
            <a:fillRect/>
          </a:stretch>
        </p:blipFill>
        <p:spPr>
          <a:xfrm>
            <a:off x="4034110" y="1543697"/>
            <a:ext cx="2743200" cy="2156889"/>
          </a:xfrm>
          <a:prstGeom prst="rect">
            <a:avLst/>
          </a:prstGeom>
        </p:spPr>
      </p:pic>
      <p:pic>
        <p:nvPicPr>
          <p:cNvPr id="12" name="Picture 11">
            <a:extLst>
              <a:ext uri="{FF2B5EF4-FFF2-40B4-BE49-F238E27FC236}">
                <a16:creationId xmlns:a16="http://schemas.microsoft.com/office/drawing/2014/main" id="{4AFED5F2-4031-B04A-A322-48E83E551300}"/>
              </a:ext>
            </a:extLst>
          </p:cNvPr>
          <p:cNvPicPr>
            <a:picLocks noChangeAspect="1"/>
          </p:cNvPicPr>
          <p:nvPr/>
        </p:nvPicPr>
        <p:blipFill>
          <a:blip r:embed="rId8"/>
          <a:stretch>
            <a:fillRect/>
          </a:stretch>
        </p:blipFill>
        <p:spPr>
          <a:xfrm>
            <a:off x="7259761" y="1624646"/>
            <a:ext cx="2743200" cy="2075939"/>
          </a:xfrm>
          <a:prstGeom prst="rect">
            <a:avLst/>
          </a:prstGeom>
        </p:spPr>
      </p:pic>
    </p:spTree>
    <p:extLst>
      <p:ext uri="{BB962C8B-B14F-4D97-AF65-F5344CB8AC3E}">
        <p14:creationId xmlns:p14="http://schemas.microsoft.com/office/powerpoint/2010/main" val="908023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C2B44-FB0E-1042-AE6D-9B4AAB5D0165}"/>
              </a:ext>
            </a:extLst>
          </p:cNvPr>
          <p:cNvSpPr>
            <a:spLocks noGrp="1"/>
          </p:cNvSpPr>
          <p:nvPr>
            <p:ph type="title"/>
          </p:nvPr>
        </p:nvSpPr>
        <p:spPr>
          <a:xfrm>
            <a:off x="203200" y="0"/>
            <a:ext cx="10972800" cy="762000"/>
          </a:xfrm>
        </p:spPr>
        <p:txBody>
          <a:bodyPr anchor="ctr">
            <a:normAutofit/>
          </a:bodyPr>
          <a:lstStyle/>
          <a:p>
            <a:r>
              <a:rPr lang="en-US" dirty="0"/>
              <a:t>Data Pre-Processing: Drilling Data</a:t>
            </a:r>
          </a:p>
        </p:txBody>
      </p:sp>
      <p:pic>
        <p:nvPicPr>
          <p:cNvPr id="4" name="Picture 3" descr="Diagram, table&#10;&#10;Description automatically generated">
            <a:extLst>
              <a:ext uri="{FF2B5EF4-FFF2-40B4-BE49-F238E27FC236}">
                <a16:creationId xmlns:a16="http://schemas.microsoft.com/office/drawing/2014/main" id="{B9E006E7-E066-3342-9809-A6AB8471CFC6}"/>
              </a:ext>
            </a:extLst>
          </p:cNvPr>
          <p:cNvPicPr>
            <a:picLocks noChangeAspect="1"/>
          </p:cNvPicPr>
          <p:nvPr/>
        </p:nvPicPr>
        <p:blipFill>
          <a:blip r:embed="rId3"/>
          <a:stretch>
            <a:fillRect/>
          </a:stretch>
        </p:blipFill>
        <p:spPr>
          <a:xfrm>
            <a:off x="203200" y="1079664"/>
            <a:ext cx="5520887" cy="5438074"/>
          </a:xfrm>
          <a:prstGeom prst="rect">
            <a:avLst/>
          </a:prstGeom>
          <a:noFill/>
        </p:spPr>
      </p:pic>
      <p:pic>
        <p:nvPicPr>
          <p:cNvPr id="5" name="Picture 4">
            <a:extLst>
              <a:ext uri="{FF2B5EF4-FFF2-40B4-BE49-F238E27FC236}">
                <a16:creationId xmlns:a16="http://schemas.microsoft.com/office/drawing/2014/main" id="{26FF14F8-2FB2-E741-8850-B65A0F39D90E}"/>
              </a:ext>
            </a:extLst>
          </p:cNvPr>
          <p:cNvPicPr>
            <a:picLocks noChangeAspect="1"/>
          </p:cNvPicPr>
          <p:nvPr/>
        </p:nvPicPr>
        <p:blipFill>
          <a:blip r:embed="rId4"/>
          <a:stretch>
            <a:fillRect/>
          </a:stretch>
        </p:blipFill>
        <p:spPr>
          <a:xfrm>
            <a:off x="6325094" y="1079664"/>
            <a:ext cx="5663706" cy="5438074"/>
          </a:xfrm>
          <a:prstGeom prst="rect">
            <a:avLst/>
          </a:prstGeom>
        </p:spPr>
      </p:pic>
      <p:sp>
        <p:nvSpPr>
          <p:cNvPr id="6" name="Rectangle 5">
            <a:extLst>
              <a:ext uri="{FF2B5EF4-FFF2-40B4-BE49-F238E27FC236}">
                <a16:creationId xmlns:a16="http://schemas.microsoft.com/office/drawing/2014/main" id="{C2E92F3B-C173-004B-AE6F-111238C64848}"/>
              </a:ext>
            </a:extLst>
          </p:cNvPr>
          <p:cNvSpPr/>
          <p:nvPr/>
        </p:nvSpPr>
        <p:spPr>
          <a:xfrm>
            <a:off x="357755" y="669366"/>
            <a:ext cx="4313745" cy="369332"/>
          </a:xfrm>
          <a:prstGeom prst="rect">
            <a:avLst/>
          </a:prstGeom>
        </p:spPr>
        <p:txBody>
          <a:bodyPr wrap="none">
            <a:spAutoFit/>
          </a:bodyPr>
          <a:lstStyle/>
          <a:p>
            <a:r>
              <a:rPr lang="en-US" dirty="0"/>
              <a:t>Matrix scatter plot before removing outliers:</a:t>
            </a:r>
          </a:p>
        </p:txBody>
      </p:sp>
      <p:sp>
        <p:nvSpPr>
          <p:cNvPr id="7" name="Rectangle 6">
            <a:extLst>
              <a:ext uri="{FF2B5EF4-FFF2-40B4-BE49-F238E27FC236}">
                <a16:creationId xmlns:a16="http://schemas.microsoft.com/office/drawing/2014/main" id="{BB4A4870-BC78-984B-ADE0-0AF4C6DCB364}"/>
              </a:ext>
            </a:extLst>
          </p:cNvPr>
          <p:cNvSpPr/>
          <p:nvPr/>
        </p:nvSpPr>
        <p:spPr>
          <a:xfrm>
            <a:off x="6546809" y="669366"/>
            <a:ext cx="4234108" cy="369332"/>
          </a:xfrm>
          <a:prstGeom prst="rect">
            <a:avLst/>
          </a:prstGeom>
        </p:spPr>
        <p:txBody>
          <a:bodyPr wrap="none">
            <a:spAutoFit/>
          </a:bodyPr>
          <a:lstStyle/>
          <a:p>
            <a:r>
              <a:rPr lang="en-US" dirty="0"/>
              <a:t>Matrix scatter plot after removing outliers :</a:t>
            </a:r>
          </a:p>
        </p:txBody>
      </p:sp>
    </p:spTree>
    <p:extLst>
      <p:ext uri="{BB962C8B-B14F-4D97-AF65-F5344CB8AC3E}">
        <p14:creationId xmlns:p14="http://schemas.microsoft.com/office/powerpoint/2010/main" val="1275695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321D625-A990-4F7B-A466-117AA7F6E34D}"/>
              </a:ext>
            </a:extLst>
          </p:cNvPr>
          <p:cNvSpPr>
            <a:spLocks noGrp="1"/>
          </p:cNvSpPr>
          <p:nvPr>
            <p:ph type="title"/>
          </p:nvPr>
        </p:nvSpPr>
        <p:spPr>
          <a:xfrm>
            <a:off x="203200" y="0"/>
            <a:ext cx="10972800" cy="762000"/>
          </a:xfrm>
        </p:spPr>
        <p:txBody>
          <a:bodyPr/>
          <a:lstStyle/>
          <a:p>
            <a:r>
              <a:rPr lang="en-US" dirty="0"/>
              <a:t>Data Pre-Processing: Drilling Data</a:t>
            </a:r>
          </a:p>
        </p:txBody>
      </p:sp>
      <p:pic>
        <p:nvPicPr>
          <p:cNvPr id="4" name="Content Placeholder 3" descr="Table&#10;&#10;Description automatically generated">
            <a:extLst>
              <a:ext uri="{FF2B5EF4-FFF2-40B4-BE49-F238E27FC236}">
                <a16:creationId xmlns:a16="http://schemas.microsoft.com/office/drawing/2014/main" id="{DB18AB4F-19D2-564E-AB37-57858741BC51}"/>
              </a:ext>
            </a:extLst>
          </p:cNvPr>
          <p:cNvPicPr>
            <a:picLocks noGrp="1" noChangeAspect="1"/>
          </p:cNvPicPr>
          <p:nvPr>
            <p:ph idx="1"/>
          </p:nvPr>
        </p:nvPicPr>
        <p:blipFill>
          <a:blip r:embed="rId3"/>
          <a:stretch>
            <a:fillRect/>
          </a:stretch>
        </p:blipFill>
        <p:spPr>
          <a:xfrm>
            <a:off x="2137559" y="1220161"/>
            <a:ext cx="7445829" cy="2550197"/>
          </a:xfrm>
          <a:prstGeom prst="rect">
            <a:avLst/>
          </a:prstGeom>
          <a:noFill/>
        </p:spPr>
      </p:pic>
      <p:sp>
        <p:nvSpPr>
          <p:cNvPr id="6" name="Content Placeholder 2">
            <a:extLst>
              <a:ext uri="{FF2B5EF4-FFF2-40B4-BE49-F238E27FC236}">
                <a16:creationId xmlns:a16="http://schemas.microsoft.com/office/drawing/2014/main" id="{6A0581B1-1FA7-3B41-B0C4-9B95E037CCEC}"/>
              </a:ext>
            </a:extLst>
          </p:cNvPr>
          <p:cNvSpPr txBox="1">
            <a:spLocks/>
          </p:cNvSpPr>
          <p:nvPr/>
        </p:nvSpPr>
        <p:spPr>
          <a:xfrm>
            <a:off x="203200" y="666457"/>
            <a:ext cx="12192000" cy="414250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dirty="0"/>
              <a:t>Before removing outliers:</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After removing outliers:</a:t>
            </a:r>
          </a:p>
          <a:p>
            <a:pPr marL="0" indent="0">
              <a:buFont typeface="Arial" pitchFamily="34" charset="0"/>
              <a:buNone/>
            </a:pPr>
            <a:endParaRPr lang="en-US" sz="2000" dirty="0"/>
          </a:p>
          <a:p>
            <a:pPr marL="0" indent="0">
              <a:buFont typeface="Arial" pitchFamily="34" charset="0"/>
              <a:buNone/>
            </a:pPr>
            <a:endParaRPr lang="en-US" sz="2000" dirty="0"/>
          </a:p>
          <a:p>
            <a:pPr marL="0" indent="0">
              <a:buFont typeface="Arial" pitchFamily="34" charset="0"/>
              <a:buNone/>
            </a:pPr>
            <a:endParaRPr lang="en-US" sz="2000" dirty="0"/>
          </a:p>
          <a:p>
            <a:pPr marL="0" indent="0">
              <a:buFont typeface="Arial" pitchFamily="34" charset="0"/>
              <a:buNone/>
            </a:pPr>
            <a:endParaRPr lang="en-US" sz="2000" dirty="0"/>
          </a:p>
          <a:p>
            <a:pPr marL="0" indent="0">
              <a:buFont typeface="Arial" pitchFamily="34" charset="0"/>
              <a:buNone/>
            </a:pPr>
            <a:endParaRPr lang="en-US" sz="2000" dirty="0"/>
          </a:p>
          <a:p>
            <a:pPr marL="0" indent="0">
              <a:lnSpc>
                <a:spcPct val="150000"/>
              </a:lnSpc>
              <a:buFont typeface="Arial" pitchFamily="34" charset="0"/>
              <a:buNone/>
            </a:pPr>
            <a:endParaRPr lang="en-US" sz="2000" dirty="0"/>
          </a:p>
          <a:p>
            <a:pPr marL="0" indent="0">
              <a:lnSpc>
                <a:spcPct val="150000"/>
              </a:lnSpc>
              <a:buFont typeface="Arial" pitchFamily="34" charset="0"/>
              <a:buNone/>
            </a:pPr>
            <a:endParaRPr lang="en-US" sz="2000" dirty="0"/>
          </a:p>
          <a:p>
            <a:pPr marL="0" indent="0">
              <a:buFont typeface="Arial" pitchFamily="34" charset="0"/>
              <a:buNone/>
            </a:pPr>
            <a:endParaRPr lang="en-US" sz="2000" dirty="0"/>
          </a:p>
          <a:p>
            <a:endParaRPr lang="en-US" sz="2000" dirty="0"/>
          </a:p>
        </p:txBody>
      </p:sp>
      <p:pic>
        <p:nvPicPr>
          <p:cNvPr id="5" name="Picture 4">
            <a:extLst>
              <a:ext uri="{FF2B5EF4-FFF2-40B4-BE49-F238E27FC236}">
                <a16:creationId xmlns:a16="http://schemas.microsoft.com/office/drawing/2014/main" id="{714AE512-3048-4B4E-8F0D-510693CBB77B}"/>
              </a:ext>
            </a:extLst>
          </p:cNvPr>
          <p:cNvPicPr>
            <a:picLocks noChangeAspect="1"/>
          </p:cNvPicPr>
          <p:nvPr/>
        </p:nvPicPr>
        <p:blipFill>
          <a:blip r:embed="rId4"/>
          <a:stretch>
            <a:fillRect/>
          </a:stretch>
        </p:blipFill>
        <p:spPr>
          <a:xfrm>
            <a:off x="2006929" y="4120288"/>
            <a:ext cx="7746918" cy="2411141"/>
          </a:xfrm>
          <a:prstGeom prst="rect">
            <a:avLst/>
          </a:prstGeom>
        </p:spPr>
      </p:pic>
    </p:spTree>
    <p:extLst>
      <p:ext uri="{BB962C8B-B14F-4D97-AF65-F5344CB8AC3E}">
        <p14:creationId xmlns:p14="http://schemas.microsoft.com/office/powerpoint/2010/main" val="26309352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620</TotalTime>
  <Words>931</Words>
  <Application>Microsoft Macintosh PowerPoint</Application>
  <PresentationFormat>Widescreen</PresentationFormat>
  <Paragraphs>215</Paragraphs>
  <Slides>26</Slides>
  <Notes>9</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26</vt:i4>
      </vt:variant>
    </vt:vector>
  </HeadingPairs>
  <TitlesOfParts>
    <vt:vector size="32" baseType="lpstr">
      <vt:lpstr>Arial</vt:lpstr>
      <vt:lpstr>Calibri</vt:lpstr>
      <vt:lpstr>Calibri Light</vt:lpstr>
      <vt:lpstr>TimesNewRomanPSMT</vt:lpstr>
      <vt:lpstr>Office Theme</vt:lpstr>
      <vt:lpstr>1_Office Theme</vt:lpstr>
      <vt:lpstr> Real-Time Well Log Prediction from Drilling Data Using Machine Learning</vt:lpstr>
      <vt:lpstr>Motivation </vt:lpstr>
      <vt:lpstr>Objective</vt:lpstr>
      <vt:lpstr>Data Source</vt:lpstr>
      <vt:lpstr>Workflow</vt:lpstr>
      <vt:lpstr>Data Pre-Processing: Log Data</vt:lpstr>
      <vt:lpstr>Data Pre-Processing: Log Data</vt:lpstr>
      <vt:lpstr>Data Pre-Processing: Drilling Data</vt:lpstr>
      <vt:lpstr>Data Pre-Processing: Drilling Data</vt:lpstr>
      <vt:lpstr>Data Pre-Processing: Merge Drilling and Log Data</vt:lpstr>
      <vt:lpstr>Data Pre-Processing: Merge Drilling and Log Data</vt:lpstr>
      <vt:lpstr>Data Pre-Processing: Scaling </vt:lpstr>
      <vt:lpstr>Random Forest Regression</vt:lpstr>
      <vt:lpstr>Variable Importance</vt:lpstr>
      <vt:lpstr>Variable Importance</vt:lpstr>
      <vt:lpstr>Random Forest Regression and Hyperparameter Optimization </vt:lpstr>
      <vt:lpstr>KNN Regression with K Neighbors </vt:lpstr>
      <vt:lpstr>KNN Regression with K Neighbors </vt:lpstr>
      <vt:lpstr>Linear Regression</vt:lpstr>
      <vt:lpstr>Support Vector Regression </vt:lpstr>
      <vt:lpstr>Hyperparameter Optimization for SVR   </vt:lpstr>
      <vt:lpstr>MLP Regression </vt:lpstr>
      <vt:lpstr>Hyperparameter Optimization for MLP Regression</vt:lpstr>
      <vt:lpstr>Conclusions</vt:lpstr>
      <vt:lpstr>Conclusions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Paper Title Paper Number Authors</dc:title>
  <dc:creator>Deepak Devegowda</dc:creator>
  <cp:lastModifiedBy>Pandey, Rishabh</cp:lastModifiedBy>
  <cp:revision>101</cp:revision>
  <dcterms:created xsi:type="dcterms:W3CDTF">2020-01-23T16:11:30Z</dcterms:created>
  <dcterms:modified xsi:type="dcterms:W3CDTF">2021-04-29T08:11:41Z</dcterms:modified>
</cp:coreProperties>
</file>